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84" r:id="rId2"/>
    <p:sldId id="285" r:id="rId3"/>
    <p:sldId id="286" r:id="rId4"/>
    <p:sldId id="287" r:id="rId5"/>
    <p:sldId id="288" r:id="rId6"/>
    <p:sldId id="289" r:id="rId7"/>
    <p:sldId id="259" r:id="rId8"/>
    <p:sldId id="260" r:id="rId9"/>
    <p:sldId id="290" r:id="rId10"/>
    <p:sldId id="291" r:id="rId11"/>
    <p:sldId id="292" r:id="rId12"/>
    <p:sldId id="293" r:id="rId13"/>
    <p:sldId id="272" r:id="rId14"/>
    <p:sldId id="275" r:id="rId15"/>
    <p:sldId id="264" r:id="rId16"/>
    <p:sldId id="276" r:id="rId17"/>
    <p:sldId id="273" r:id="rId18"/>
    <p:sldId id="274" r:id="rId19"/>
    <p:sldId id="28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4" autoAdjust="0"/>
    <p:restoredTop sz="94660"/>
  </p:normalViewPr>
  <p:slideViewPr>
    <p:cSldViewPr snapToGrid="0">
      <p:cViewPr varScale="1">
        <p:scale>
          <a:sx n="81" d="100"/>
          <a:sy n="81" d="100"/>
        </p:scale>
        <p:origin x="114"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5496E-2061-476A-BC37-87118A3FD147}" type="datetimeFigureOut">
              <a:rPr lang="en-GB" smtClean="0"/>
              <a:t>27/09/2021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B64757-B302-46BA-B736-FA75C6A01C37}" type="slidenum">
              <a:rPr lang="en-GB" smtClean="0"/>
              <a:t>‹#›</a:t>
            </a:fld>
            <a:endParaRPr lang="en-GB"/>
          </a:p>
        </p:txBody>
      </p:sp>
    </p:spTree>
    <p:extLst>
      <p:ext uri="{BB962C8B-B14F-4D97-AF65-F5344CB8AC3E}">
        <p14:creationId xmlns:p14="http://schemas.microsoft.com/office/powerpoint/2010/main" val="2020340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CB64757-B302-46BA-B736-FA75C6A01C37}" type="slidenum">
              <a:rPr lang="en-GB" smtClean="0"/>
              <a:t>8</a:t>
            </a:fld>
            <a:endParaRPr lang="en-GB"/>
          </a:p>
        </p:txBody>
      </p:sp>
    </p:spTree>
    <p:extLst>
      <p:ext uri="{BB962C8B-B14F-4D97-AF65-F5344CB8AC3E}">
        <p14:creationId xmlns:p14="http://schemas.microsoft.com/office/powerpoint/2010/main" val="4057393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’Certificate of Catholic Practice’ means a certificate issued by the family’s parish priest (or the priest in charge of the church where the family attends Mass) in the form laid down by the Bishops’ Conference of England and Wales. It will be issued if the priest is satisfied that at least one Catholic parent or carer (along with the child, if he or she is over seven years old) have (except when it was impossible to do so) attended Mass on Sundays and holy days of obligation for at least five years (or, in the case of a child, since the age of seven, if shorter). It will also be issued when the practice has been continuous since being received into the Church if that occurred less than five years ago. It is expected that most Certificates will be issued on the basis of attendance. A Certificate may also be issued by the priest when attendance is interrupted by exceptional circumstances which excuse from the obligation to attend on that occasion or occasions.</a:t>
            </a:r>
            <a:endParaRPr lang="en-GB" sz="1200" kern="1200" dirty="0">
              <a:solidFill>
                <a:schemeClr val="tx1"/>
              </a:solidFill>
              <a:effectLst/>
              <a:latin typeface="+mn-lt"/>
              <a:ea typeface="+mn-ea"/>
              <a:cs typeface="+mn-cs"/>
            </a:endParaRPr>
          </a:p>
          <a:p>
            <a:endParaRPr lang="en-GB" sz="2000" dirty="0"/>
          </a:p>
        </p:txBody>
      </p:sp>
      <p:sp>
        <p:nvSpPr>
          <p:cNvPr id="4" name="Slide Number Placeholder 3"/>
          <p:cNvSpPr>
            <a:spLocks noGrp="1"/>
          </p:cNvSpPr>
          <p:nvPr>
            <p:ph type="sldNum" sz="quarter" idx="10"/>
          </p:nvPr>
        </p:nvSpPr>
        <p:spPr/>
        <p:txBody>
          <a:bodyPr/>
          <a:lstStyle/>
          <a:p>
            <a:fld id="{E9AD9476-9D61-4454-A72A-BFD0162DAFF9}" type="slidenum">
              <a:rPr lang="en-GB" smtClean="0"/>
              <a:t>14</a:t>
            </a:fld>
            <a:endParaRPr lang="en-GB"/>
          </a:p>
        </p:txBody>
      </p:sp>
    </p:spTree>
    <p:extLst>
      <p:ext uri="{BB962C8B-B14F-4D97-AF65-F5344CB8AC3E}">
        <p14:creationId xmlns:p14="http://schemas.microsoft.com/office/powerpoint/2010/main" val="3961416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p>
        </p:txBody>
      </p:sp>
      <p:sp>
        <p:nvSpPr>
          <p:cNvPr id="4" name="Slide Number Placeholder 3"/>
          <p:cNvSpPr>
            <a:spLocks noGrp="1"/>
          </p:cNvSpPr>
          <p:nvPr>
            <p:ph type="sldNum" sz="quarter" idx="10"/>
          </p:nvPr>
        </p:nvSpPr>
        <p:spPr/>
        <p:txBody>
          <a:bodyPr/>
          <a:lstStyle/>
          <a:p>
            <a:fld id="{E9AD9476-9D61-4454-A72A-BFD0162DAFF9}" type="slidenum">
              <a:rPr lang="en-GB" smtClean="0"/>
              <a:t>16</a:t>
            </a:fld>
            <a:endParaRPr lang="en-GB"/>
          </a:p>
        </p:txBody>
      </p:sp>
    </p:spTree>
    <p:extLst>
      <p:ext uri="{BB962C8B-B14F-4D97-AF65-F5344CB8AC3E}">
        <p14:creationId xmlns:p14="http://schemas.microsoft.com/office/powerpoint/2010/main" val="20761627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2000" dirty="0"/>
          </a:p>
        </p:txBody>
      </p:sp>
      <p:sp>
        <p:nvSpPr>
          <p:cNvPr id="4" name="Slide Number Placeholder 3"/>
          <p:cNvSpPr>
            <a:spLocks noGrp="1"/>
          </p:cNvSpPr>
          <p:nvPr>
            <p:ph type="sldNum" sz="quarter" idx="10"/>
          </p:nvPr>
        </p:nvSpPr>
        <p:spPr/>
        <p:txBody>
          <a:bodyPr/>
          <a:lstStyle/>
          <a:p>
            <a:fld id="{E9AD9476-9D61-4454-A72A-BFD0162DAFF9}" type="slidenum">
              <a:rPr lang="en-GB" smtClean="0"/>
              <a:t>17</a:t>
            </a:fld>
            <a:endParaRPr lang="en-GB"/>
          </a:p>
        </p:txBody>
      </p:sp>
    </p:spTree>
    <p:extLst>
      <p:ext uri="{BB962C8B-B14F-4D97-AF65-F5344CB8AC3E}">
        <p14:creationId xmlns:p14="http://schemas.microsoft.com/office/powerpoint/2010/main" val="3517436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2000" dirty="0"/>
          </a:p>
        </p:txBody>
      </p:sp>
      <p:sp>
        <p:nvSpPr>
          <p:cNvPr id="4" name="Slide Number Placeholder 3"/>
          <p:cNvSpPr>
            <a:spLocks noGrp="1"/>
          </p:cNvSpPr>
          <p:nvPr>
            <p:ph type="sldNum" sz="quarter" idx="10"/>
          </p:nvPr>
        </p:nvSpPr>
        <p:spPr/>
        <p:txBody>
          <a:bodyPr/>
          <a:lstStyle/>
          <a:p>
            <a:fld id="{E9AD9476-9D61-4454-A72A-BFD0162DAFF9}" type="slidenum">
              <a:rPr lang="en-GB" smtClean="0"/>
              <a:t>18</a:t>
            </a:fld>
            <a:endParaRPr lang="en-GB"/>
          </a:p>
        </p:txBody>
      </p:sp>
    </p:spTree>
    <p:extLst>
      <p:ext uri="{BB962C8B-B14F-4D97-AF65-F5344CB8AC3E}">
        <p14:creationId xmlns:p14="http://schemas.microsoft.com/office/powerpoint/2010/main" val="1597365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2000" dirty="0"/>
          </a:p>
        </p:txBody>
      </p:sp>
      <p:sp>
        <p:nvSpPr>
          <p:cNvPr id="4" name="Slide Number Placeholder 3"/>
          <p:cNvSpPr>
            <a:spLocks noGrp="1"/>
          </p:cNvSpPr>
          <p:nvPr>
            <p:ph type="sldNum" sz="quarter" idx="10"/>
          </p:nvPr>
        </p:nvSpPr>
        <p:spPr/>
        <p:txBody>
          <a:bodyPr/>
          <a:lstStyle/>
          <a:p>
            <a:fld id="{E9AD9476-9D61-4454-A72A-BFD0162DAFF9}" type="slidenum">
              <a:rPr lang="en-GB" smtClean="0"/>
              <a:t>19</a:t>
            </a:fld>
            <a:endParaRPr lang="en-GB"/>
          </a:p>
        </p:txBody>
      </p:sp>
    </p:spTree>
    <p:extLst>
      <p:ext uri="{BB962C8B-B14F-4D97-AF65-F5344CB8AC3E}">
        <p14:creationId xmlns:p14="http://schemas.microsoft.com/office/powerpoint/2010/main" val="2103471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A2C7A-553B-4EA5-ACB8-4214CDE85B47}"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3935049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A2C7A-553B-4EA5-ACB8-4214CDE85B47}"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1892375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11A2C7A-553B-4EA5-ACB8-4214CDE85B47}"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4042799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A2C7A-553B-4EA5-ACB8-4214CDE85B47}"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1357899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A2C7A-553B-4EA5-ACB8-4214CDE85B47}" type="datetimeFigureOut">
              <a:rPr lang="en-GB" smtClean="0"/>
              <a:t>27/09/2021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2258294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A2C7A-553B-4EA5-ACB8-4214CDE85B47}" type="datetimeFigureOut">
              <a:rPr lang="en-GB" smtClean="0"/>
              <a:t>27/09/2021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1224605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A2C7A-553B-4EA5-ACB8-4214CDE85B47}" type="datetimeFigureOut">
              <a:rPr lang="en-GB" smtClean="0"/>
              <a:t>27/09/2021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1718709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1A2C7A-553B-4EA5-ACB8-4214CDE85B47}"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3682907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1A2C7A-553B-4EA5-ACB8-4214CDE85B47}"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2502245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A2C7A-553B-4EA5-ACB8-4214CDE85B47}"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2568653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A2C7A-553B-4EA5-ACB8-4214CDE85B47}"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4A1-5272-49A3-B796-D68865D6CD96}" type="slidenum">
              <a:rPr lang="en-GB" smtClean="0"/>
              <a:t>‹#›</a:t>
            </a:fld>
            <a:endParaRPr lang="en-GB"/>
          </a:p>
        </p:txBody>
      </p:sp>
    </p:spTree>
    <p:extLst>
      <p:ext uri="{BB962C8B-B14F-4D97-AF65-F5344CB8AC3E}">
        <p14:creationId xmlns:p14="http://schemas.microsoft.com/office/powerpoint/2010/main" val="1653722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1A2C7A-553B-4EA5-ACB8-4214CDE85B47}" type="datetimeFigureOut">
              <a:rPr lang="en-GB" smtClean="0"/>
              <a:t>27/09/2021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9C34A1-5272-49A3-B796-D68865D6CD96}" type="slidenum">
              <a:rPr lang="en-GB" smtClean="0"/>
              <a:t>‹#›</a:t>
            </a:fld>
            <a:endParaRPr lang="en-GB"/>
          </a:p>
        </p:txBody>
      </p:sp>
    </p:spTree>
    <p:extLst>
      <p:ext uri="{BB962C8B-B14F-4D97-AF65-F5344CB8AC3E}">
        <p14:creationId xmlns:p14="http://schemas.microsoft.com/office/powerpoint/2010/main" val="15855286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luton.gov.uk/admissions" TargetMode="External"/><Relationship Id="rId1" Type="http://schemas.openxmlformats.org/officeDocument/2006/relationships/slideLayout" Target="../slideLayouts/slideLayout2.xml"/><Relationship Id="rId4" Type="http://schemas.openxmlformats.org/officeDocument/2006/relationships/image" Target="cid:image001.png@01D20AB4.B9322CF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luton.gov.uk/admissions" TargetMode="External"/><Relationship Id="rId1" Type="http://schemas.openxmlformats.org/officeDocument/2006/relationships/slideLayout" Target="../slideLayouts/slideLayout1.xm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cid:image001.png@01D20AB4.B9322CF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cid:image001.png@01D20AB4.B9322CF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cid:image001.png@01D20AB4.B9322CF0"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hyperlink" Target="https://www.cardinalnewmanschool.net/assets/Documents/Admissions/Supplementary-Form-2022.pdf" TargetMode="Externa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cid:image001.png@01D20AB4.B9322CF0"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hyperlink" Target="mailto:accesstoeducation@luton.gov.uk" TargetMode="External"/><Relationship Id="rId5" Type="http://schemas.openxmlformats.org/officeDocument/2006/relationships/image" Target="cid:image001.png@01D20AB4.B9322CF0" TargetMode="Externa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n w="0"/>
                <a:solidFill>
                  <a:srgbClr val="7030A0"/>
                </a:solidFill>
              </a:rPr>
              <a:t>How to apply for a high school place 2022</a:t>
            </a:r>
            <a:endParaRPr lang="en-GB" sz="4800" dirty="0"/>
          </a:p>
        </p:txBody>
      </p:sp>
      <p:sp>
        <p:nvSpPr>
          <p:cNvPr id="3" name="Content Placeholder 2"/>
          <p:cNvSpPr>
            <a:spLocks noGrp="1"/>
          </p:cNvSpPr>
          <p:nvPr>
            <p:ph sz="half" idx="1"/>
          </p:nvPr>
        </p:nvSpPr>
        <p:spPr/>
        <p:txBody>
          <a:bodyPr>
            <a:normAutofit fontScale="92500" lnSpcReduction="10000"/>
          </a:bodyPr>
          <a:lstStyle/>
          <a:p>
            <a:pPr marL="0" indent="0">
              <a:buNone/>
            </a:pPr>
            <a:r>
              <a:rPr lang="en-GB" sz="2400" dirty="0">
                <a:ln w="0"/>
                <a:latin typeface="+mj-lt"/>
              </a:rPr>
              <a:t>Access to Education Team</a:t>
            </a:r>
            <a:br>
              <a:rPr lang="en-GB" sz="2400" dirty="0">
                <a:ln w="0"/>
                <a:latin typeface="+mj-lt"/>
              </a:rPr>
            </a:br>
            <a:r>
              <a:rPr lang="en-GB" sz="2400" dirty="0">
                <a:ln w="0"/>
                <a:latin typeface="+mj-lt"/>
              </a:rPr>
              <a:t>accesstoeducation@luton.gov.uk</a:t>
            </a:r>
            <a:endParaRPr lang="en-GB" sz="2400" dirty="0">
              <a:latin typeface="+mj-lt"/>
            </a:endParaRPr>
          </a:p>
          <a:p>
            <a:pPr marL="0" indent="0">
              <a:buNone/>
            </a:pPr>
            <a:endParaRPr lang="en-GB" sz="2400" dirty="0">
              <a:latin typeface="+mj-lt"/>
            </a:endParaRPr>
          </a:p>
          <a:p>
            <a:pPr marL="0" indent="0">
              <a:buNone/>
            </a:pPr>
            <a:r>
              <a:rPr lang="en-GB" sz="2400" dirty="0">
                <a:latin typeface="+mj-lt"/>
              </a:rPr>
              <a:t>Lauren Middleton</a:t>
            </a:r>
            <a:br>
              <a:rPr lang="en-GB" sz="2400" dirty="0">
                <a:latin typeface="+mj-lt"/>
              </a:rPr>
            </a:br>
            <a:r>
              <a:rPr lang="en-GB" sz="2400" dirty="0">
                <a:latin typeface="+mj-lt"/>
              </a:rPr>
              <a:t>Access to Education Officer</a:t>
            </a:r>
            <a:br>
              <a:rPr lang="en-GB" sz="2400" dirty="0">
                <a:latin typeface="+mj-lt"/>
              </a:rPr>
            </a:br>
            <a:r>
              <a:rPr lang="en-GB" sz="2400" dirty="0">
                <a:latin typeface="+mj-lt"/>
              </a:rPr>
              <a:t>07725607058</a:t>
            </a:r>
          </a:p>
          <a:p>
            <a:pPr marL="0" indent="0">
              <a:buNone/>
            </a:pPr>
            <a:br>
              <a:rPr lang="en-GB" sz="2400" dirty="0">
                <a:latin typeface="+mj-lt"/>
              </a:rPr>
            </a:br>
            <a:r>
              <a:rPr lang="en-GB" sz="2400" dirty="0">
                <a:latin typeface="+mj-lt"/>
              </a:rPr>
              <a:t>Tracey Back</a:t>
            </a:r>
            <a:br>
              <a:rPr lang="en-GB" sz="2400" dirty="0">
                <a:latin typeface="+mj-lt"/>
              </a:rPr>
            </a:br>
            <a:r>
              <a:rPr lang="en-GB" sz="2400" dirty="0">
                <a:latin typeface="+mj-lt"/>
              </a:rPr>
              <a:t>Access to Education Family Worker</a:t>
            </a:r>
            <a:br>
              <a:rPr lang="en-GB" sz="2400" dirty="0">
                <a:latin typeface="+mj-lt"/>
              </a:rPr>
            </a:br>
            <a:r>
              <a:rPr lang="en-GB" sz="2400" dirty="0">
                <a:latin typeface="+mj-lt"/>
              </a:rPr>
              <a:t>07818014511</a:t>
            </a:r>
            <a:br>
              <a:rPr lang="en-GB" sz="2400" dirty="0">
                <a:latin typeface="+mj-lt"/>
              </a:rPr>
            </a:br>
            <a:br>
              <a:rPr lang="en-GB" sz="2400" dirty="0">
                <a:latin typeface="+mj-lt"/>
              </a:rPr>
            </a:br>
            <a:r>
              <a:rPr lang="en-GB" sz="2400" dirty="0">
                <a:latin typeface="+mj-lt"/>
              </a:rPr>
              <a:t>Tracy Gentle </a:t>
            </a:r>
            <a:br>
              <a:rPr lang="en-GB" sz="2400" dirty="0">
                <a:latin typeface="+mj-lt"/>
              </a:rPr>
            </a:br>
            <a:r>
              <a:rPr lang="en-GB" sz="2400" dirty="0">
                <a:latin typeface="+mj-lt"/>
              </a:rPr>
              <a:t>Access to Education Manager</a:t>
            </a:r>
            <a:br>
              <a:rPr lang="en-GB" sz="2400" dirty="0">
                <a:latin typeface="+mj-lt"/>
              </a:rPr>
            </a:br>
            <a:r>
              <a:rPr lang="en-GB" sz="2400" dirty="0">
                <a:latin typeface="+mj-lt"/>
              </a:rPr>
              <a:t>07920072030</a:t>
            </a:r>
          </a:p>
        </p:txBody>
      </p:sp>
      <p:pic>
        <p:nvPicPr>
          <p:cNvPr id="8" name="Picture 7"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224654" y="5618963"/>
            <a:ext cx="1728000" cy="1116000"/>
          </a:xfrm>
          <a:prstGeom prst="rect">
            <a:avLst/>
          </a:prstGeom>
          <a:noFill/>
          <a:ln>
            <a:noFill/>
          </a:ln>
        </p:spPr>
      </p:pic>
      <p:pic>
        <p:nvPicPr>
          <p:cNvPr id="5" name="Content Placeholder 4"/>
          <p:cNvPicPr>
            <a:picLocks noGrp="1" noChangeAspect="1"/>
          </p:cNvPicPr>
          <p:nvPr>
            <p:ph sz="half" idx="2"/>
          </p:nvPr>
        </p:nvPicPr>
        <p:blipFill rotWithShape="1">
          <a:blip r:embed="rId4"/>
          <a:srcRect l="31042" t="6895" r="32819" b="5197"/>
          <a:stretch/>
        </p:blipFill>
        <p:spPr>
          <a:xfrm>
            <a:off x="7421296" y="1648461"/>
            <a:ext cx="2803358" cy="4528502"/>
          </a:xfrm>
          <a:prstGeom prst="rect">
            <a:avLst/>
          </a:prstGeom>
        </p:spPr>
      </p:pic>
    </p:spTree>
    <p:extLst>
      <p:ext uri="{BB962C8B-B14F-4D97-AF65-F5344CB8AC3E}">
        <p14:creationId xmlns:p14="http://schemas.microsoft.com/office/powerpoint/2010/main" val="306471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7030A0"/>
                </a:solidFill>
              </a:rPr>
              <a:t>Moving on to high school</a:t>
            </a:r>
          </a:p>
        </p:txBody>
      </p:sp>
      <p:sp>
        <p:nvSpPr>
          <p:cNvPr id="3" name="Content Placeholder 2"/>
          <p:cNvSpPr>
            <a:spLocks noGrp="1"/>
          </p:cNvSpPr>
          <p:nvPr>
            <p:ph idx="1"/>
          </p:nvPr>
        </p:nvSpPr>
        <p:spPr/>
        <p:txBody>
          <a:bodyPr>
            <a:normAutofit/>
          </a:bodyPr>
          <a:lstStyle/>
          <a:p>
            <a:pPr marL="0" indent="0">
              <a:buNone/>
            </a:pPr>
            <a:r>
              <a:rPr lang="en-GB" dirty="0">
                <a:latin typeface="+mj-lt"/>
              </a:rPr>
              <a:t>We hope that these slides will answer any questions you may have and help you when applying for your child’s high school place. </a:t>
            </a:r>
          </a:p>
          <a:p>
            <a:pPr marL="0" indent="0">
              <a:buNone/>
            </a:pPr>
            <a:endParaRPr lang="en-GB" dirty="0">
              <a:latin typeface="+mj-lt"/>
            </a:endParaRPr>
          </a:p>
          <a:p>
            <a:pPr marL="0" indent="0">
              <a:buNone/>
            </a:pPr>
            <a:r>
              <a:rPr lang="en-GB" dirty="0">
                <a:latin typeface="+mj-lt"/>
              </a:rPr>
              <a:t>Moving on to high school is an important time for your child, therefore please take the time to read through the information provided.</a:t>
            </a:r>
          </a:p>
          <a:p>
            <a:endParaRPr lang="en-GB" dirty="0">
              <a:latin typeface="+mj-lt"/>
            </a:endParaRPr>
          </a:p>
          <a:p>
            <a:pPr marL="0" indent="0">
              <a:buNone/>
            </a:pPr>
            <a:r>
              <a:rPr lang="en-GB" dirty="0">
                <a:latin typeface="+mj-lt"/>
              </a:rPr>
              <a:t>Look out for information from your child’s school on additional advice services from the Access to Education Team.</a:t>
            </a:r>
          </a:p>
          <a:p>
            <a:endParaRPr lang="en-GB" dirty="0">
              <a:latin typeface="+mj-lt"/>
            </a:endParaRPr>
          </a:p>
        </p:txBody>
      </p:sp>
      <p:pic>
        <p:nvPicPr>
          <p:cNvPr id="4" name="Picture 3"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115506" y="5618234"/>
            <a:ext cx="1728000" cy="1116000"/>
          </a:xfrm>
          <a:prstGeom prst="rect">
            <a:avLst/>
          </a:prstGeom>
          <a:noFill/>
          <a:ln>
            <a:noFill/>
          </a:ln>
        </p:spPr>
      </p:pic>
    </p:spTree>
    <p:extLst>
      <p:ext uri="{BB962C8B-B14F-4D97-AF65-F5344CB8AC3E}">
        <p14:creationId xmlns:p14="http://schemas.microsoft.com/office/powerpoint/2010/main" val="263917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7852"/>
            <a:ext cx="10515600" cy="1325563"/>
          </a:xfrm>
        </p:spPr>
        <p:txBody>
          <a:bodyPr>
            <a:noAutofit/>
          </a:bodyPr>
          <a:lstStyle/>
          <a:p>
            <a:pPr algn="ctr"/>
            <a:r>
              <a:rPr lang="en-GB" sz="4800" dirty="0">
                <a:solidFill>
                  <a:srgbClr val="7030A0"/>
                </a:solidFill>
              </a:rPr>
              <a:t>National closing date </a:t>
            </a:r>
            <a:br>
              <a:rPr lang="en-GB" sz="4800" dirty="0">
                <a:solidFill>
                  <a:srgbClr val="7030A0"/>
                </a:solidFill>
              </a:rPr>
            </a:br>
            <a:r>
              <a:rPr lang="en-GB" sz="4800" dirty="0">
                <a:solidFill>
                  <a:srgbClr val="7030A0"/>
                </a:solidFill>
              </a:rPr>
              <a:t>31ST OCTOBER 2021</a:t>
            </a:r>
            <a:br>
              <a:rPr lang="en-GB" sz="4800" dirty="0">
                <a:solidFill>
                  <a:srgbClr val="7030A0"/>
                </a:solidFill>
              </a:rPr>
            </a:br>
            <a:endParaRPr lang="en-GB" sz="4800" dirty="0"/>
          </a:p>
        </p:txBody>
      </p:sp>
      <p:sp>
        <p:nvSpPr>
          <p:cNvPr id="3" name="Content Placeholder 2"/>
          <p:cNvSpPr>
            <a:spLocks noGrp="1"/>
          </p:cNvSpPr>
          <p:nvPr>
            <p:ph idx="1"/>
          </p:nvPr>
        </p:nvSpPr>
        <p:spPr>
          <a:xfrm>
            <a:off x="1032164" y="2643044"/>
            <a:ext cx="10515600" cy="4351338"/>
          </a:xfrm>
        </p:spPr>
        <p:txBody>
          <a:bodyPr/>
          <a:lstStyle/>
          <a:p>
            <a:pPr marL="0" indent="0">
              <a:buNone/>
            </a:pPr>
            <a:r>
              <a:rPr lang="en-GB" dirty="0">
                <a:latin typeface="+mj-lt"/>
              </a:rPr>
              <a:t>It is vital that all parents submit an online application before the closing date. Late applications will not be processed until after the offer date.</a:t>
            </a:r>
          </a:p>
          <a:p>
            <a:endParaRPr lang="en-GB" dirty="0">
              <a:latin typeface="+mj-lt"/>
            </a:endParaRPr>
          </a:p>
        </p:txBody>
      </p:sp>
      <p:pic>
        <p:nvPicPr>
          <p:cNvPr id="4" name="Picture 3"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051380" y="5633777"/>
            <a:ext cx="1728000" cy="1116000"/>
          </a:xfrm>
          <a:prstGeom prst="rect">
            <a:avLst/>
          </a:prstGeom>
          <a:noFill/>
          <a:ln>
            <a:noFill/>
          </a:ln>
        </p:spPr>
      </p:pic>
    </p:spTree>
    <p:extLst>
      <p:ext uri="{BB962C8B-B14F-4D97-AF65-F5344CB8AC3E}">
        <p14:creationId xmlns:p14="http://schemas.microsoft.com/office/powerpoint/2010/main" val="99027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200"/>
                                  </p:iterate>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0584"/>
            <a:ext cx="10515600" cy="1103890"/>
          </a:xfrm>
        </p:spPr>
        <p:txBody>
          <a:bodyPr>
            <a:normAutofit/>
          </a:bodyPr>
          <a:lstStyle/>
          <a:p>
            <a:pPr algn="ctr"/>
            <a:r>
              <a:rPr lang="en-GB" sz="4800" dirty="0">
                <a:solidFill>
                  <a:srgbClr val="7030A0"/>
                </a:solidFill>
              </a:rPr>
              <a:t>Things to remember</a:t>
            </a:r>
            <a:endParaRPr lang="en-GB" sz="4800" dirty="0"/>
          </a:p>
        </p:txBody>
      </p:sp>
      <p:sp>
        <p:nvSpPr>
          <p:cNvPr id="3" name="Content Placeholder 2"/>
          <p:cNvSpPr>
            <a:spLocks noGrp="1"/>
          </p:cNvSpPr>
          <p:nvPr>
            <p:ph idx="1"/>
          </p:nvPr>
        </p:nvSpPr>
        <p:spPr>
          <a:xfrm>
            <a:off x="838200" y="1052946"/>
            <a:ext cx="10515600" cy="5250872"/>
          </a:xfrm>
        </p:spPr>
        <p:txBody>
          <a:bodyPr>
            <a:normAutofit fontScale="32500" lnSpcReduction="20000"/>
          </a:bodyPr>
          <a:lstStyle/>
          <a:p>
            <a:pPr marL="0" indent="0">
              <a:buNone/>
            </a:pPr>
            <a:r>
              <a:rPr lang="en-GB" sz="6500" b="1" dirty="0">
                <a:latin typeface="+mj-lt"/>
              </a:rPr>
              <a:t>Look up your catchment area school </a:t>
            </a:r>
            <a:r>
              <a:rPr lang="en-GB" sz="6500" dirty="0">
                <a:latin typeface="+mj-lt"/>
              </a:rPr>
              <a:t>at </a:t>
            </a:r>
            <a:r>
              <a:rPr lang="en-GB" sz="6500" b="1" dirty="0">
                <a:latin typeface="+mj-lt"/>
              </a:rPr>
              <a:t>www.luton.gov.uk/admissions</a:t>
            </a:r>
            <a:r>
              <a:rPr lang="en-GB" sz="6500" dirty="0">
                <a:latin typeface="+mj-lt"/>
              </a:rPr>
              <a:t> or by contacting the Admissions helpline. Remember, if you want a place at your catchment area school, you must still apply and name that school as one of your preferences. </a:t>
            </a:r>
          </a:p>
          <a:p>
            <a:pPr marL="0" indent="0">
              <a:buNone/>
            </a:pPr>
            <a:endParaRPr lang="en-GB" sz="6500" dirty="0">
              <a:latin typeface="+mj-lt"/>
            </a:endParaRPr>
          </a:p>
          <a:p>
            <a:pPr marL="0" indent="0">
              <a:buNone/>
            </a:pPr>
            <a:r>
              <a:rPr lang="en-GB" sz="6500" dirty="0">
                <a:latin typeface="+mj-lt"/>
              </a:rPr>
              <a:t>Prepare the additional documents that you will need to upload such as:</a:t>
            </a:r>
          </a:p>
          <a:p>
            <a:pPr marL="914400" lvl="2" indent="0">
              <a:buNone/>
            </a:pPr>
            <a:r>
              <a:rPr lang="en-GB" sz="6800" b="1" dirty="0">
                <a:latin typeface="+mj-lt"/>
              </a:rPr>
              <a:t>Proof</a:t>
            </a:r>
            <a:r>
              <a:rPr lang="en-GB" sz="6500" b="1" dirty="0">
                <a:latin typeface="+mj-lt"/>
              </a:rPr>
              <a:t> of address </a:t>
            </a:r>
            <a:r>
              <a:rPr lang="en-GB" sz="6500" dirty="0">
                <a:latin typeface="+mj-lt"/>
              </a:rPr>
              <a:t>is needed for some schools: Challney High school for Boys, Challney High school for Girls, Chiltern Academy, Denbigh High School and </a:t>
            </a:r>
            <a:r>
              <a:rPr lang="en-GB" sz="6500" dirty="0" err="1">
                <a:latin typeface="+mj-lt"/>
              </a:rPr>
              <a:t>Putteridge</a:t>
            </a:r>
            <a:r>
              <a:rPr lang="en-GB" sz="6500" dirty="0">
                <a:latin typeface="+mj-lt"/>
              </a:rPr>
              <a:t> High School.</a:t>
            </a:r>
          </a:p>
          <a:p>
            <a:pPr marL="914400" lvl="2" indent="0">
              <a:buNone/>
            </a:pPr>
            <a:r>
              <a:rPr lang="en-GB" sz="6500" b="1" dirty="0"/>
              <a:t>Catholic school applications </a:t>
            </a:r>
            <a:r>
              <a:rPr lang="en-GB" sz="6500" dirty="0">
                <a:latin typeface="+mj-lt"/>
              </a:rPr>
              <a:t>will need your child’s original Baptismal Certificate and a supplementary form.</a:t>
            </a:r>
          </a:p>
          <a:p>
            <a:pPr marL="914400" lvl="2" indent="0">
              <a:buNone/>
            </a:pPr>
            <a:endParaRPr lang="en-GB" sz="6500" dirty="0">
              <a:latin typeface="+mj-lt"/>
            </a:endParaRPr>
          </a:p>
          <a:p>
            <a:pPr marL="0" indent="0">
              <a:buNone/>
            </a:pPr>
            <a:r>
              <a:rPr lang="en-GB" sz="6500" dirty="0">
                <a:latin typeface="+mj-lt"/>
              </a:rPr>
              <a:t>Look at the ‘How to apply for a school place 2022’ guide available at  </a:t>
            </a:r>
            <a:r>
              <a:rPr lang="en-GB" sz="6500" b="1" dirty="0">
                <a:latin typeface="+mj-lt"/>
                <a:hlinkClick r:id="rId2"/>
              </a:rPr>
              <a:t>Luton School Admissions home page</a:t>
            </a:r>
            <a:r>
              <a:rPr lang="en-GB" sz="6500" b="1" dirty="0">
                <a:latin typeface="+mj-lt"/>
              </a:rPr>
              <a:t> </a:t>
            </a:r>
            <a:r>
              <a:rPr lang="en-GB" sz="6500" dirty="0">
                <a:latin typeface="+mj-lt"/>
              </a:rPr>
              <a:t>The guide gives information on individual schools and academies in Luton allowing you to judge your chances of securing a place at your preferred schools.</a:t>
            </a:r>
            <a:br>
              <a:rPr lang="en-GB" sz="6500" dirty="0">
                <a:latin typeface="+mj-lt"/>
              </a:rPr>
            </a:br>
            <a:endParaRPr lang="en-GB" sz="6500" dirty="0">
              <a:latin typeface="+mj-lt"/>
            </a:endParaRPr>
          </a:p>
          <a:p>
            <a:pPr marL="0" indent="0">
              <a:buNone/>
            </a:pPr>
            <a:r>
              <a:rPr lang="en-GB" sz="6500" dirty="0">
                <a:latin typeface="+mj-lt"/>
              </a:rPr>
              <a:t>Have your email address and password ready as you will need these during the registration process.</a:t>
            </a:r>
          </a:p>
          <a:p>
            <a:pPr marL="914400" lvl="2" indent="0">
              <a:buNone/>
            </a:pPr>
            <a:endParaRPr lang="en-GB" sz="2200" dirty="0">
              <a:latin typeface="+mj-lt"/>
            </a:endParaRPr>
          </a:p>
          <a:p>
            <a:pPr marL="1257300" lvl="2" indent="-342900"/>
            <a:endParaRPr lang="en-GB" sz="2200" dirty="0">
              <a:latin typeface="+mj-lt"/>
            </a:endParaRPr>
          </a:p>
          <a:p>
            <a:endParaRPr lang="en-GB" dirty="0">
              <a:latin typeface="+mj-lt"/>
            </a:endParaRPr>
          </a:p>
          <a:p>
            <a:endParaRPr lang="en-GB" dirty="0">
              <a:latin typeface="+mj-lt"/>
            </a:endParaRPr>
          </a:p>
        </p:txBody>
      </p:sp>
      <p:pic>
        <p:nvPicPr>
          <p:cNvPr id="4" name="Picture 3" descr="cid:image001.png@01D20AB4.B9322CF0"/>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364888" y="5645943"/>
            <a:ext cx="1728000" cy="1116000"/>
          </a:xfrm>
          <a:prstGeom prst="rect">
            <a:avLst/>
          </a:prstGeom>
          <a:noFill/>
          <a:ln>
            <a:noFill/>
          </a:ln>
        </p:spPr>
      </p:pic>
    </p:spTree>
    <p:extLst>
      <p:ext uri="{BB962C8B-B14F-4D97-AF65-F5344CB8AC3E}">
        <p14:creationId xmlns:p14="http://schemas.microsoft.com/office/powerpoint/2010/main" val="428980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4085" y="269280"/>
            <a:ext cx="9670473" cy="1940519"/>
          </a:xfrm>
        </p:spPr>
        <p:txBody>
          <a:bodyPr>
            <a:normAutofit/>
          </a:bodyPr>
          <a:lstStyle/>
          <a:p>
            <a:r>
              <a:rPr lang="en-GB" dirty="0">
                <a:solidFill>
                  <a:srgbClr val="7030A0"/>
                </a:solidFill>
              </a:rPr>
              <a:t>Where to find the application?</a:t>
            </a:r>
          </a:p>
        </p:txBody>
      </p:sp>
      <p:sp>
        <p:nvSpPr>
          <p:cNvPr id="3" name="Subtitle 2"/>
          <p:cNvSpPr>
            <a:spLocks noGrp="1"/>
          </p:cNvSpPr>
          <p:nvPr>
            <p:ph type="subTitle" idx="1"/>
          </p:nvPr>
        </p:nvSpPr>
        <p:spPr>
          <a:xfrm>
            <a:off x="1679275" y="1552986"/>
            <a:ext cx="9345283" cy="4330229"/>
          </a:xfrm>
        </p:spPr>
        <p:txBody>
          <a:bodyPr>
            <a:normAutofit/>
          </a:bodyPr>
          <a:lstStyle/>
          <a:p>
            <a:endParaRPr lang="en-GB" dirty="0">
              <a:solidFill>
                <a:srgbClr val="404042"/>
              </a:solidFill>
              <a:latin typeface="Calibri" panose="020F0502020204030204" pitchFamily="34" charset="0"/>
              <a:ea typeface="Calibri" panose="020F0502020204030204" pitchFamily="34" charset="0"/>
            </a:endParaRPr>
          </a:p>
          <a:p>
            <a:endParaRPr lang="en-GB" dirty="0">
              <a:solidFill>
                <a:srgbClr val="404042"/>
              </a:solidFill>
              <a:latin typeface="Calibri" panose="020F0502020204030204" pitchFamily="34" charset="0"/>
              <a:ea typeface="Calibri" panose="020F0502020204030204" pitchFamily="34" charset="0"/>
            </a:endParaRPr>
          </a:p>
          <a:p>
            <a:endParaRPr lang="en-GB" dirty="0">
              <a:solidFill>
                <a:srgbClr val="404042"/>
              </a:solidFill>
              <a:latin typeface="Calibri" panose="020F0502020204030204" pitchFamily="34" charset="0"/>
              <a:ea typeface="Calibri" panose="020F0502020204030204" pitchFamily="34" charset="0"/>
            </a:endParaRPr>
          </a:p>
          <a:p>
            <a:r>
              <a:rPr lang="en-GB" dirty="0">
                <a:solidFill>
                  <a:srgbClr val="404042"/>
                </a:solidFill>
                <a:latin typeface="Calibri" panose="020F0502020204030204" pitchFamily="34" charset="0"/>
                <a:ea typeface="Calibri" panose="020F0502020204030204" pitchFamily="34" charset="0"/>
              </a:rPr>
              <a:t>You can apply online for a school place at </a:t>
            </a:r>
            <a:r>
              <a:rPr lang="en-GB" b="1" dirty="0">
                <a:solidFill>
                  <a:srgbClr val="404042"/>
                </a:solidFill>
                <a:latin typeface="+mj-lt"/>
                <a:ea typeface="Calibri" panose="020F0502020204030204" pitchFamily="34" charset="0"/>
              </a:rPr>
              <a:t>www.luton.gov.uk/admissions</a:t>
            </a:r>
            <a:r>
              <a:rPr lang="en-GB" dirty="0">
                <a:solidFill>
                  <a:srgbClr val="404042"/>
                </a:solidFill>
                <a:latin typeface="+mj-lt"/>
                <a:ea typeface="Calibri" panose="020F0502020204030204" pitchFamily="34" charset="0"/>
              </a:rPr>
              <a:t> </a:t>
            </a:r>
          </a:p>
          <a:p>
            <a:endParaRPr lang="en-GB" dirty="0"/>
          </a:p>
          <a:p>
            <a:endParaRPr lang="en-GB" dirty="0"/>
          </a:p>
        </p:txBody>
      </p:sp>
      <p:pic>
        <p:nvPicPr>
          <p:cNvPr id="4" name="Picture 3"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364888" y="5645943"/>
            <a:ext cx="1728000" cy="1116000"/>
          </a:xfrm>
          <a:prstGeom prst="rect">
            <a:avLst/>
          </a:prstGeom>
          <a:noFill/>
          <a:ln>
            <a:noFill/>
          </a:ln>
        </p:spPr>
      </p:pic>
    </p:spTree>
    <p:extLst>
      <p:ext uri="{BB962C8B-B14F-4D97-AF65-F5344CB8AC3E}">
        <p14:creationId xmlns:p14="http://schemas.microsoft.com/office/powerpoint/2010/main" val="416703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4770" y="242469"/>
            <a:ext cx="9144000" cy="896218"/>
          </a:xfrm>
        </p:spPr>
        <p:txBody>
          <a:bodyPr>
            <a:normAutofit/>
          </a:bodyPr>
          <a:lstStyle/>
          <a:p>
            <a:r>
              <a:rPr lang="en-GB" sz="4800" dirty="0">
                <a:solidFill>
                  <a:prstClr val="black"/>
                </a:solidFill>
                <a:ea typeface="MS PGothic" pitchFamily="34" charset="-128"/>
              </a:rPr>
              <a:t> </a:t>
            </a:r>
            <a:r>
              <a:rPr lang="en-GB" sz="4800" dirty="0">
                <a:solidFill>
                  <a:srgbClr val="7030A0"/>
                </a:solidFill>
                <a:ea typeface="MS PGothic" pitchFamily="34" charset="-128"/>
              </a:rPr>
              <a:t>How to apply online stage 1</a:t>
            </a:r>
            <a:endParaRPr lang="en-GB" sz="4800" dirty="0"/>
          </a:p>
        </p:txBody>
      </p:sp>
      <p:sp>
        <p:nvSpPr>
          <p:cNvPr id="3" name="Subtitle 2"/>
          <p:cNvSpPr>
            <a:spLocks noGrp="1"/>
          </p:cNvSpPr>
          <p:nvPr>
            <p:ph type="subTitle" idx="1"/>
          </p:nvPr>
        </p:nvSpPr>
        <p:spPr>
          <a:xfrm>
            <a:off x="1644770" y="1341917"/>
            <a:ext cx="9144000" cy="1655762"/>
          </a:xfrm>
        </p:spPr>
        <p:txBody>
          <a:bodyPr/>
          <a:lstStyle/>
          <a:p>
            <a:pPr defTabSz="457200"/>
            <a:r>
              <a:rPr lang="en-GB" sz="2200" dirty="0">
                <a:solidFill>
                  <a:prstClr val="black"/>
                </a:solidFill>
                <a:latin typeface="+mj-lt"/>
                <a:ea typeface="MS PGothic" pitchFamily="34" charset="-128"/>
              </a:rPr>
              <a:t>Go to </a:t>
            </a:r>
            <a:r>
              <a:rPr lang="en-GB" sz="2200" b="1" dirty="0">
                <a:latin typeface="+mj-lt"/>
                <a:hlinkClick r:id="rId2"/>
              </a:rPr>
              <a:t>Luton School Admissions home page</a:t>
            </a:r>
            <a:r>
              <a:rPr lang="en-GB" sz="2200" dirty="0">
                <a:solidFill>
                  <a:prstClr val="black"/>
                </a:solidFill>
                <a:latin typeface="+mj-lt"/>
                <a:ea typeface="MS PGothic" pitchFamily="34" charset="-128"/>
              </a:rPr>
              <a:t> </a:t>
            </a:r>
          </a:p>
          <a:p>
            <a:pPr defTabSz="457200"/>
            <a:r>
              <a:rPr lang="en-GB" sz="2200" dirty="0">
                <a:solidFill>
                  <a:prstClr val="black"/>
                </a:solidFill>
                <a:latin typeface="+mj-lt"/>
                <a:ea typeface="MS PGothic" pitchFamily="34" charset="-128"/>
              </a:rPr>
              <a:t>It should look like the image from the web page below </a:t>
            </a:r>
            <a:endParaRPr lang="en-GB" sz="2200" dirty="0">
              <a:solidFill>
                <a:srgbClr val="7030A0"/>
              </a:solidFill>
              <a:latin typeface="+mj-lt"/>
              <a:ea typeface="MS PGothic" pitchFamily="34" charset="-128"/>
            </a:endParaRPr>
          </a:p>
          <a:p>
            <a:endParaRPr lang="en-GB" dirty="0"/>
          </a:p>
          <a:p>
            <a:endParaRPr lang="en-GB" dirty="0"/>
          </a:p>
          <a:p>
            <a:endParaRPr lang="en-GB" dirty="0"/>
          </a:p>
        </p:txBody>
      </p:sp>
      <p:pic>
        <p:nvPicPr>
          <p:cNvPr id="4" name="Picture 3" descr="Image of School Admsissions webpage " title="Stage 1 applying online"/>
          <p:cNvPicPr>
            <a:picLocks noChangeAspect="1"/>
          </p:cNvPicPr>
          <p:nvPr/>
        </p:nvPicPr>
        <p:blipFill>
          <a:blip r:embed="rId3"/>
          <a:stretch>
            <a:fillRect/>
          </a:stretch>
        </p:blipFill>
        <p:spPr>
          <a:xfrm>
            <a:off x="2409809" y="2645246"/>
            <a:ext cx="7613922" cy="4075688"/>
          </a:xfrm>
          <a:prstGeom prst="rect">
            <a:avLst/>
          </a:prstGeom>
        </p:spPr>
      </p:pic>
      <p:pic>
        <p:nvPicPr>
          <p:cNvPr id="5" name="Picture 4"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spTree>
    <p:extLst>
      <p:ext uri="{BB962C8B-B14F-4D97-AF65-F5344CB8AC3E}">
        <p14:creationId xmlns:p14="http://schemas.microsoft.com/office/powerpoint/2010/main" val="1419980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838200" y="316943"/>
            <a:ext cx="10515600" cy="1421928"/>
          </a:xfrm>
          <a:prstGeom prst="rect">
            <a:avLst/>
          </a:prstGeom>
          <a:noFill/>
        </p:spPr>
        <p:txBody>
          <a:bodyPr wrap="square" rtlCol="0">
            <a:spAutoFit/>
          </a:bodyPr>
          <a:lstStyle/>
          <a:p>
            <a:pPr algn="ctr" defTabSz="457200"/>
            <a:r>
              <a:rPr lang="en-GB" sz="2400" dirty="0">
                <a:solidFill>
                  <a:prstClr val="black"/>
                </a:solidFill>
                <a:ea typeface="MS PGothic" pitchFamily="34" charset="-128"/>
              </a:rPr>
              <a:t>    </a:t>
            </a:r>
            <a:r>
              <a:rPr lang="en-GB" sz="4800" dirty="0">
                <a:solidFill>
                  <a:srgbClr val="7030A0"/>
                </a:solidFill>
                <a:ea typeface="MS PGothic" pitchFamily="34" charset="-128"/>
              </a:rPr>
              <a:t>How to apply online stage 2</a:t>
            </a:r>
          </a:p>
          <a:p>
            <a:pPr algn="ctr" defTabSz="457200"/>
            <a:r>
              <a:rPr lang="en-GB" sz="4800" dirty="0">
                <a:solidFill>
                  <a:prstClr val="black"/>
                </a:solidFill>
                <a:ea typeface="MS PGothic" pitchFamily="34" charset="-128"/>
              </a:rPr>
              <a:t> </a:t>
            </a:r>
          </a:p>
        </p:txBody>
      </p:sp>
      <p:pic>
        <p:nvPicPr>
          <p:cNvPr id="5" name="Picture 4"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sp>
        <p:nvSpPr>
          <p:cNvPr id="7" name="Rectangle 6"/>
          <p:cNvSpPr/>
          <p:nvPr/>
        </p:nvSpPr>
        <p:spPr>
          <a:xfrm>
            <a:off x="1097280" y="1027906"/>
            <a:ext cx="9380220" cy="1107996"/>
          </a:xfrm>
          <a:prstGeom prst="rect">
            <a:avLst/>
          </a:prstGeom>
        </p:spPr>
        <p:txBody>
          <a:bodyPr wrap="square">
            <a:spAutoFit/>
          </a:bodyPr>
          <a:lstStyle/>
          <a:p>
            <a:pPr defTabSz="457200"/>
            <a:r>
              <a:rPr lang="en-GB" sz="2200" dirty="0">
                <a:solidFill>
                  <a:prstClr val="black"/>
                </a:solidFill>
                <a:latin typeface="+mj-lt"/>
                <a:ea typeface="MS PGothic" pitchFamily="34" charset="-128"/>
              </a:rPr>
              <a:t>Scroll down to view all options  </a:t>
            </a:r>
          </a:p>
          <a:p>
            <a:pPr defTabSz="457200"/>
            <a:r>
              <a:rPr lang="en-GB" sz="2200" dirty="0">
                <a:solidFill>
                  <a:prstClr val="black"/>
                </a:solidFill>
                <a:latin typeface="+mj-lt"/>
                <a:ea typeface="MS PGothic" pitchFamily="34" charset="-128"/>
              </a:rPr>
              <a:t>It should look like the image below</a:t>
            </a:r>
          </a:p>
          <a:p>
            <a:pPr defTabSz="457200"/>
            <a:r>
              <a:rPr lang="en-GB" sz="2200" dirty="0">
                <a:solidFill>
                  <a:prstClr val="black"/>
                </a:solidFill>
                <a:latin typeface="+mj-lt"/>
                <a:ea typeface="MS PGothic" pitchFamily="34" charset="-128"/>
              </a:rPr>
              <a:t>Click on Transferring to a new school or academy</a:t>
            </a:r>
            <a:endParaRPr lang="en-GB" sz="2200" dirty="0">
              <a:solidFill>
                <a:srgbClr val="7030A0"/>
              </a:solidFill>
              <a:latin typeface="+mj-lt"/>
              <a:ea typeface="MS PGothic" pitchFamily="34" charset="-128"/>
            </a:endParaRPr>
          </a:p>
        </p:txBody>
      </p:sp>
      <p:pic>
        <p:nvPicPr>
          <p:cNvPr id="2" name="Picture 1"/>
          <p:cNvPicPr>
            <a:picLocks noChangeAspect="1"/>
          </p:cNvPicPr>
          <p:nvPr/>
        </p:nvPicPr>
        <p:blipFill rotWithShape="1">
          <a:blip r:embed="rId4"/>
          <a:srcRect l="22180" t="25483" r="22557" b="20926"/>
          <a:stretch/>
        </p:blipFill>
        <p:spPr>
          <a:xfrm>
            <a:off x="2445920" y="2135902"/>
            <a:ext cx="6225739" cy="4018548"/>
          </a:xfrm>
          <a:prstGeom prst="rect">
            <a:avLst/>
          </a:prstGeom>
        </p:spPr>
      </p:pic>
    </p:spTree>
    <p:extLst>
      <p:ext uri="{BB962C8B-B14F-4D97-AF65-F5344CB8AC3E}">
        <p14:creationId xmlns:p14="http://schemas.microsoft.com/office/powerpoint/2010/main" val="4114419393"/>
      </p:ext>
    </p:extLst>
  </p:cSld>
  <p:clrMapOvr>
    <a:masterClrMapping/>
  </p:clrMapOvr>
  <mc:AlternateContent xmlns:mc="http://schemas.openxmlformats.org/markup-compatibility/2006" xmlns:p14="http://schemas.microsoft.com/office/powerpoint/2010/main">
    <mc:Choice Requires="p14">
      <p:transition spd="slow" p14:dur="2000" advTm="7039"/>
    </mc:Choice>
    <mc:Fallback xmlns="">
      <p:transition spd="slow" advTm="70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864325" y="238530"/>
            <a:ext cx="10515600" cy="1421928"/>
          </a:xfrm>
          <a:prstGeom prst="rect">
            <a:avLst/>
          </a:prstGeom>
          <a:noFill/>
        </p:spPr>
        <p:txBody>
          <a:bodyPr wrap="square" rtlCol="0">
            <a:spAutoFit/>
          </a:bodyPr>
          <a:lstStyle/>
          <a:p>
            <a:pPr algn="ctr" defTabSz="457200"/>
            <a:r>
              <a:rPr lang="en-GB" sz="2400" b="1" dirty="0">
                <a:solidFill>
                  <a:prstClr val="black"/>
                </a:solidFill>
                <a:ea typeface="MS PGothic" pitchFamily="34" charset="-128"/>
              </a:rPr>
              <a:t>    </a:t>
            </a:r>
            <a:r>
              <a:rPr lang="en-GB" sz="4800" dirty="0">
                <a:solidFill>
                  <a:srgbClr val="7030A0"/>
                </a:solidFill>
                <a:ea typeface="MS PGothic" pitchFamily="34" charset="-128"/>
              </a:rPr>
              <a:t>How</a:t>
            </a:r>
            <a:r>
              <a:rPr lang="en-GB" sz="4800" b="1" dirty="0">
                <a:solidFill>
                  <a:srgbClr val="7030A0"/>
                </a:solidFill>
                <a:ea typeface="MS PGothic" pitchFamily="34" charset="-128"/>
              </a:rPr>
              <a:t> </a:t>
            </a:r>
            <a:r>
              <a:rPr lang="en-GB" sz="4800" dirty="0">
                <a:solidFill>
                  <a:srgbClr val="7030A0"/>
                </a:solidFill>
                <a:ea typeface="MS PGothic" pitchFamily="34" charset="-128"/>
              </a:rPr>
              <a:t>to apply online stage 3</a:t>
            </a:r>
          </a:p>
          <a:p>
            <a:pPr algn="ctr" defTabSz="457200"/>
            <a:r>
              <a:rPr lang="en-GB" sz="4800" b="1" dirty="0">
                <a:solidFill>
                  <a:prstClr val="black"/>
                </a:solidFill>
                <a:ea typeface="MS PGothic" pitchFamily="34" charset="-128"/>
              </a:rPr>
              <a:t> </a:t>
            </a:r>
          </a:p>
        </p:txBody>
      </p:sp>
      <p:sp>
        <p:nvSpPr>
          <p:cNvPr id="5" name="Rectangle 4"/>
          <p:cNvSpPr/>
          <p:nvPr/>
        </p:nvSpPr>
        <p:spPr>
          <a:xfrm>
            <a:off x="1097280" y="1019594"/>
            <a:ext cx="10282645" cy="830997"/>
          </a:xfrm>
          <a:prstGeom prst="rect">
            <a:avLst/>
          </a:prstGeom>
        </p:spPr>
        <p:txBody>
          <a:bodyPr wrap="square">
            <a:spAutoFit/>
          </a:bodyPr>
          <a:lstStyle/>
          <a:p>
            <a:pPr defTabSz="457200"/>
            <a:r>
              <a:rPr lang="en-GB" sz="2400" dirty="0">
                <a:solidFill>
                  <a:prstClr val="black"/>
                </a:solidFill>
                <a:latin typeface="+mj-lt"/>
                <a:ea typeface="MS PGothic" pitchFamily="34" charset="-128"/>
              </a:rPr>
              <a:t>Click on Pupils due to transfer to High School in September 2022 as shown in the image below </a:t>
            </a:r>
          </a:p>
        </p:txBody>
      </p:sp>
      <p:pic>
        <p:nvPicPr>
          <p:cNvPr id="7" name="Picture 6" descr="cid:image001.png@01D20AB4.B9322CF0"/>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pic>
        <p:nvPicPr>
          <p:cNvPr id="2" name="Picture 1"/>
          <p:cNvPicPr>
            <a:picLocks noChangeAspect="1"/>
          </p:cNvPicPr>
          <p:nvPr/>
        </p:nvPicPr>
        <p:blipFill rotWithShape="1">
          <a:blip r:embed="rId5"/>
          <a:srcRect l="22675" t="9562" r="21541" b="6350"/>
          <a:stretch/>
        </p:blipFill>
        <p:spPr>
          <a:xfrm>
            <a:off x="3140242" y="1635481"/>
            <a:ext cx="4596064" cy="5102706"/>
          </a:xfrm>
          <a:prstGeom prst="rect">
            <a:avLst/>
          </a:prstGeom>
        </p:spPr>
      </p:pic>
    </p:spTree>
    <p:extLst>
      <p:ext uri="{BB962C8B-B14F-4D97-AF65-F5344CB8AC3E}">
        <p14:creationId xmlns:p14="http://schemas.microsoft.com/office/powerpoint/2010/main" val="2841587498"/>
      </p:ext>
    </p:extLst>
  </p:cSld>
  <p:clrMapOvr>
    <a:masterClrMapping/>
  </p:clrMapOvr>
  <mc:AlternateContent xmlns:mc="http://schemas.openxmlformats.org/markup-compatibility/2006" xmlns:p14="http://schemas.microsoft.com/office/powerpoint/2010/main">
    <mc:Choice Requires="p14">
      <p:transition spd="slow" p14:dur="2000" advTm="7447"/>
    </mc:Choice>
    <mc:Fallback xmlns="">
      <p:transition spd="slow" advTm="74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3554" y="242468"/>
            <a:ext cx="11524891" cy="637426"/>
          </a:xfrm>
        </p:spPr>
        <p:txBody>
          <a:bodyPr>
            <a:noAutofit/>
          </a:bodyPr>
          <a:lstStyle/>
          <a:p>
            <a:br>
              <a:rPr lang="en-GB" sz="4800" dirty="0">
                <a:solidFill>
                  <a:srgbClr val="7030A0"/>
                </a:solidFill>
                <a:ea typeface="MS PGothic" pitchFamily="34" charset="-128"/>
              </a:rPr>
            </a:br>
            <a:br>
              <a:rPr lang="en-GB" sz="4800" dirty="0">
                <a:solidFill>
                  <a:prstClr val="black"/>
                </a:solidFill>
                <a:ea typeface="MS PGothic" pitchFamily="34" charset="-128"/>
              </a:rPr>
            </a:br>
            <a:r>
              <a:rPr lang="en-GB" sz="4800" dirty="0">
                <a:solidFill>
                  <a:srgbClr val="7030A0"/>
                </a:solidFill>
                <a:ea typeface="MS PGothic" pitchFamily="34" charset="-128"/>
              </a:rPr>
              <a:t>How to apply online stage 5</a:t>
            </a:r>
            <a:endParaRPr lang="en-GB" sz="4800" dirty="0"/>
          </a:p>
        </p:txBody>
      </p:sp>
      <p:sp>
        <p:nvSpPr>
          <p:cNvPr id="3" name="Subtitle 2"/>
          <p:cNvSpPr>
            <a:spLocks noGrp="1"/>
          </p:cNvSpPr>
          <p:nvPr>
            <p:ph type="subTitle" idx="1"/>
          </p:nvPr>
        </p:nvSpPr>
        <p:spPr>
          <a:xfrm>
            <a:off x="333554" y="1014114"/>
            <a:ext cx="11708921" cy="952709"/>
          </a:xfrm>
        </p:spPr>
        <p:txBody>
          <a:bodyPr/>
          <a:lstStyle/>
          <a:p>
            <a:r>
              <a:rPr lang="en-GB" dirty="0">
                <a:solidFill>
                  <a:prstClr val="black"/>
                </a:solidFill>
                <a:latin typeface="+mj-lt"/>
                <a:ea typeface="MS PGothic" pitchFamily="34" charset="-128"/>
              </a:rPr>
              <a:t>Once you have clicked on “Go to education portal” the screen will look like the image below</a:t>
            </a:r>
            <a:endParaRPr lang="en-GB" dirty="0">
              <a:latin typeface="+mj-lt"/>
            </a:endParaRPr>
          </a:p>
        </p:txBody>
      </p:sp>
      <p:pic>
        <p:nvPicPr>
          <p:cNvPr id="4" name="Picture 3" descr="Portal register screen image" title="Stage 5 Education portal"/>
          <p:cNvPicPr>
            <a:picLocks noChangeAspect="1"/>
          </p:cNvPicPr>
          <p:nvPr/>
        </p:nvPicPr>
        <p:blipFill>
          <a:blip r:embed="rId2"/>
          <a:stretch>
            <a:fillRect/>
          </a:stretch>
        </p:blipFill>
        <p:spPr>
          <a:xfrm>
            <a:off x="640611" y="1704456"/>
            <a:ext cx="9089985" cy="4601700"/>
          </a:xfrm>
          <a:prstGeom prst="rect">
            <a:avLst/>
          </a:prstGeom>
        </p:spPr>
      </p:pic>
      <p:pic>
        <p:nvPicPr>
          <p:cNvPr id="5" name="Picture 4" descr="cid:image001.png@01D20AB4.B9322CF0"/>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spTree>
    <p:extLst>
      <p:ext uri="{BB962C8B-B14F-4D97-AF65-F5344CB8AC3E}">
        <p14:creationId xmlns:p14="http://schemas.microsoft.com/office/powerpoint/2010/main" val="3816694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0551"/>
            <a:ext cx="10515600" cy="900264"/>
          </a:xfrm>
        </p:spPr>
        <p:txBody>
          <a:bodyPr>
            <a:normAutofit fontScale="90000"/>
          </a:bodyPr>
          <a:lstStyle/>
          <a:p>
            <a:pPr algn="ctr"/>
            <a:r>
              <a:rPr lang="en-GB" dirty="0">
                <a:solidFill>
                  <a:srgbClr val="7030A0"/>
                </a:solidFill>
              </a:rPr>
              <a:t>Tips and hints on how to use the portal </a:t>
            </a:r>
            <a:br>
              <a:rPr lang="en-GB" dirty="0">
                <a:solidFill>
                  <a:srgbClr val="7030A0"/>
                </a:solidFill>
              </a:rPr>
            </a:br>
            <a:endParaRPr lang="en-GB" dirty="0"/>
          </a:p>
        </p:txBody>
      </p:sp>
      <p:sp>
        <p:nvSpPr>
          <p:cNvPr id="3" name="Rectangle 2"/>
          <p:cNvSpPr/>
          <p:nvPr/>
        </p:nvSpPr>
        <p:spPr>
          <a:xfrm>
            <a:off x="877019" y="1210815"/>
            <a:ext cx="10437962" cy="5170646"/>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You may need to register for a new account, even if you have used the portal before.</a:t>
            </a:r>
          </a:p>
          <a:p>
            <a:endParaRPr lang="en-GB" sz="2200" dirty="0">
              <a:latin typeface="+mj-lt"/>
            </a:endParaRPr>
          </a:p>
          <a:p>
            <a:pPr marL="342900" indent="-342900">
              <a:buFont typeface="Wingdings" panose="05000000000000000000" pitchFamily="2" charset="2"/>
              <a:buChar char="Ø"/>
            </a:pPr>
            <a:r>
              <a:rPr lang="en-GB" sz="2200" dirty="0">
                <a:latin typeface="+mj-lt"/>
              </a:rPr>
              <a:t>You will be sent an email and click on the confirmation link. </a:t>
            </a:r>
            <a:br>
              <a:rPr lang="en-GB" sz="2200" dirty="0">
                <a:latin typeface="+mj-lt"/>
              </a:rPr>
            </a:br>
            <a:endParaRPr lang="en-GB" sz="2200" dirty="0">
              <a:latin typeface="+mj-lt"/>
            </a:endParaRPr>
          </a:p>
          <a:p>
            <a:pPr marL="342900" indent="-342900">
              <a:buFont typeface="Wingdings" panose="05000000000000000000" pitchFamily="2" charset="2"/>
              <a:buChar char="Ø"/>
            </a:pPr>
            <a:r>
              <a:rPr lang="en-GB" sz="2200" dirty="0">
                <a:latin typeface="+mj-lt"/>
              </a:rPr>
              <a:t>You are ready to log in using your email address and password. </a:t>
            </a:r>
            <a:br>
              <a:rPr lang="en-GB" sz="2200" dirty="0">
                <a:latin typeface="+mj-lt"/>
              </a:rPr>
            </a:br>
            <a:endParaRPr lang="en-GB" sz="2200" dirty="0">
              <a:latin typeface="+mj-lt"/>
            </a:endParaRPr>
          </a:p>
          <a:p>
            <a:pPr marL="342900" indent="-342900">
              <a:buFont typeface="Wingdings" panose="05000000000000000000" pitchFamily="2" charset="2"/>
              <a:buChar char="Ø"/>
            </a:pPr>
            <a:r>
              <a:rPr lang="en-GB" sz="2200" dirty="0">
                <a:latin typeface="+mj-lt"/>
              </a:rPr>
              <a:t>Follow the steps.</a:t>
            </a:r>
            <a:br>
              <a:rPr lang="en-GB" sz="2200" dirty="0">
                <a:latin typeface="+mj-lt"/>
              </a:rPr>
            </a:br>
            <a:endParaRPr lang="en-GB" sz="2200" dirty="0">
              <a:latin typeface="+mj-lt"/>
            </a:endParaRPr>
          </a:p>
          <a:p>
            <a:pPr marL="342900" indent="-342900">
              <a:buFont typeface="Wingdings" panose="05000000000000000000" pitchFamily="2" charset="2"/>
              <a:buChar char="Ø"/>
            </a:pPr>
            <a:r>
              <a:rPr lang="en-GB" sz="2200" dirty="0">
                <a:latin typeface="+mj-lt"/>
              </a:rPr>
              <a:t>You can go back into the portal as many times as you like prior to the closing date if you wish to make changes. Preferences can be changed at any time until the closing date.</a:t>
            </a:r>
            <a:br>
              <a:rPr lang="en-GB" sz="2200" dirty="0">
                <a:latin typeface="+mj-lt"/>
              </a:rPr>
            </a:br>
            <a:endParaRPr lang="en-GB" sz="2200" dirty="0">
              <a:latin typeface="+mj-lt"/>
            </a:endParaRPr>
          </a:p>
          <a:p>
            <a:pPr marL="342900" indent="-342900">
              <a:buFont typeface="Wingdings" panose="05000000000000000000" pitchFamily="2" charset="2"/>
              <a:buChar char="Ø"/>
            </a:pPr>
            <a:r>
              <a:rPr lang="en-GB" sz="2200" b="1" dirty="0">
                <a:latin typeface="+mj-lt"/>
              </a:rPr>
              <a:t>Remember</a:t>
            </a:r>
            <a:r>
              <a:rPr lang="en-GB" sz="2200" dirty="0">
                <a:latin typeface="+mj-lt"/>
              </a:rPr>
              <a:t> to put information of siblings who will be attending the preferred school at the time your child transfers.</a:t>
            </a:r>
            <a:br>
              <a:rPr lang="en-GB" sz="2200" dirty="0">
                <a:latin typeface="+mj-lt"/>
              </a:rPr>
            </a:br>
            <a:endParaRPr lang="en-GB" sz="2200" dirty="0">
              <a:latin typeface="+mj-lt"/>
            </a:endParaRPr>
          </a:p>
          <a:p>
            <a:pPr marL="342900" indent="-342900">
              <a:buFont typeface="Wingdings" panose="05000000000000000000" pitchFamily="2" charset="2"/>
              <a:buChar char="Ø"/>
            </a:pPr>
            <a:r>
              <a:rPr lang="en-GB" sz="2200" dirty="0">
                <a:latin typeface="+mj-lt"/>
              </a:rPr>
              <a:t>At the end remember to click </a:t>
            </a:r>
            <a:r>
              <a:rPr lang="en-GB" sz="2200" b="1" dirty="0">
                <a:latin typeface="+mj-lt"/>
              </a:rPr>
              <a:t>submit.</a:t>
            </a:r>
          </a:p>
        </p:txBody>
      </p:sp>
      <p:pic>
        <p:nvPicPr>
          <p:cNvPr id="4" name="Picture 3"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Tree>
    <p:extLst>
      <p:ext uri="{BB962C8B-B14F-4D97-AF65-F5344CB8AC3E}">
        <p14:creationId xmlns:p14="http://schemas.microsoft.com/office/powerpoint/2010/main" val="185599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07035"/>
            <a:ext cx="9144000" cy="1570007"/>
          </a:xfrm>
        </p:spPr>
        <p:txBody>
          <a:bodyPr>
            <a:normAutofit fontScale="90000"/>
          </a:bodyPr>
          <a:lstStyle/>
          <a:p>
            <a:r>
              <a:rPr lang="en-GB" sz="5300" dirty="0">
                <a:solidFill>
                  <a:srgbClr val="7030A0"/>
                </a:solidFill>
              </a:rPr>
              <a:t>Preferences</a:t>
            </a:r>
            <a:r>
              <a:rPr lang="en-GB" dirty="0">
                <a:solidFill>
                  <a:srgbClr val="7030A0"/>
                </a:solidFill>
              </a:rPr>
              <a:t> </a:t>
            </a:r>
            <a:br>
              <a:rPr lang="en-GB" dirty="0"/>
            </a:br>
            <a:endParaRPr lang="en-GB" dirty="0"/>
          </a:p>
        </p:txBody>
      </p:sp>
      <p:sp>
        <p:nvSpPr>
          <p:cNvPr id="4" name="Subtitle 3"/>
          <p:cNvSpPr>
            <a:spLocks noGrp="1"/>
          </p:cNvSpPr>
          <p:nvPr>
            <p:ph type="subTitle" idx="1"/>
          </p:nvPr>
        </p:nvSpPr>
        <p:spPr>
          <a:xfrm>
            <a:off x="914399" y="789222"/>
            <a:ext cx="10635585" cy="3347583"/>
          </a:xfrm>
          <a:prstGeom prst="rect">
            <a:avLst/>
          </a:prstGeom>
        </p:spPr>
        <p:txBody>
          <a:bodyPr wrap="square">
            <a:spAutoFit/>
          </a:bodyPr>
          <a:lstStyle/>
          <a:p>
            <a:pPr marL="342900" indent="-342900" algn="l">
              <a:buFont typeface="Wingdings" panose="05000000000000000000" pitchFamily="2" charset="2"/>
              <a:buChar char="Ø"/>
            </a:pPr>
            <a:endParaRPr lang="en-GB" sz="2200" dirty="0">
              <a:latin typeface="+mj-lt"/>
            </a:endParaRPr>
          </a:p>
          <a:p>
            <a:pPr marL="342900" indent="-342900" algn="l">
              <a:buFont typeface="Wingdings" panose="05000000000000000000" pitchFamily="2" charset="2"/>
              <a:buChar char="Ø"/>
            </a:pPr>
            <a:r>
              <a:rPr lang="en-GB" sz="2200" dirty="0">
                <a:latin typeface="+mj-lt"/>
              </a:rPr>
              <a:t>You can apply for three schools – these are called preferences and all three will be given </a:t>
            </a:r>
            <a:r>
              <a:rPr lang="en-GB" sz="2200" b="1" u="sng" dirty="0">
                <a:solidFill>
                  <a:srgbClr val="7030A0"/>
                </a:solidFill>
                <a:latin typeface="+mj-lt"/>
              </a:rPr>
              <a:t>equal</a:t>
            </a:r>
            <a:r>
              <a:rPr lang="en-GB" sz="2200" dirty="0">
                <a:latin typeface="+mj-lt"/>
              </a:rPr>
              <a:t> consideration. Parents/carers must identify their first, second and third preference schools on their application. It is important to name three different schools.</a:t>
            </a:r>
          </a:p>
          <a:p>
            <a:pPr marL="342900" indent="-342900" algn="l">
              <a:buFont typeface="Wingdings" panose="05000000000000000000" pitchFamily="2" charset="2"/>
              <a:buChar char="Ø"/>
            </a:pPr>
            <a:r>
              <a:rPr lang="en-GB" sz="2200" dirty="0">
                <a:latin typeface="+mj-lt"/>
              </a:rPr>
              <a:t>It is vital that you understand how places will be allocated if there are more applicants for your preferred schools than places available (see pages 86–111 for transfer to high school of the How to apply for a school place 2022 guide).</a:t>
            </a:r>
          </a:p>
          <a:p>
            <a:pPr algn="l"/>
            <a:endParaRPr lang="en-GB" sz="2200" dirty="0">
              <a:latin typeface="+mj-lt"/>
            </a:endParaRPr>
          </a:p>
          <a:p>
            <a:pPr algn="l"/>
            <a:endParaRPr lang="en-GB" sz="2200" dirty="0">
              <a:latin typeface="+mj-lt"/>
            </a:endParaRPr>
          </a:p>
        </p:txBody>
      </p:sp>
      <p:sp>
        <p:nvSpPr>
          <p:cNvPr id="5" name="Rectangle 4"/>
          <p:cNvSpPr/>
          <p:nvPr/>
        </p:nvSpPr>
        <p:spPr>
          <a:xfrm>
            <a:off x="872196" y="3180961"/>
            <a:ext cx="9931790" cy="769441"/>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Ensure that you consider realistic ‘back-up’ preferences. Think about scenarios and the logistics should the preferred school(s) not be allocated.</a:t>
            </a:r>
          </a:p>
        </p:txBody>
      </p:sp>
      <p:sp>
        <p:nvSpPr>
          <p:cNvPr id="6" name="Rectangle 5"/>
          <p:cNvSpPr/>
          <p:nvPr/>
        </p:nvSpPr>
        <p:spPr>
          <a:xfrm>
            <a:off x="872196" y="4136805"/>
            <a:ext cx="10677789" cy="1006429"/>
          </a:xfrm>
          <a:prstGeom prst="rect">
            <a:avLst/>
          </a:prstGeom>
        </p:spPr>
        <p:txBody>
          <a:bodyPr wrap="square">
            <a:spAutoFit/>
          </a:bodyPr>
          <a:lstStyle/>
          <a:p>
            <a:pPr marL="342900" indent="-342900">
              <a:lnSpc>
                <a:spcPct val="90000"/>
              </a:lnSpc>
              <a:buFont typeface="Wingdings" panose="05000000000000000000" pitchFamily="2" charset="2"/>
              <a:buChar char="Ø"/>
            </a:pPr>
            <a:r>
              <a:rPr lang="en-GB" sz="2200" dirty="0">
                <a:latin typeface="+mj-lt"/>
              </a:rPr>
              <a:t>You can apply to any school or academy. Remember to consider how likely you are going to be and refer to the booklet to gauge what your chances are. Always consider putting the catchment area school as a back up preference.</a:t>
            </a:r>
          </a:p>
        </p:txBody>
      </p:sp>
      <p:sp>
        <p:nvSpPr>
          <p:cNvPr id="7" name="Rectangle 6"/>
          <p:cNvSpPr/>
          <p:nvPr/>
        </p:nvSpPr>
        <p:spPr>
          <a:xfrm>
            <a:off x="872196" y="5281543"/>
            <a:ext cx="9477149" cy="701731"/>
          </a:xfrm>
          <a:prstGeom prst="rect">
            <a:avLst/>
          </a:prstGeom>
        </p:spPr>
        <p:txBody>
          <a:bodyPr wrap="square">
            <a:spAutoFit/>
          </a:bodyPr>
          <a:lstStyle/>
          <a:p>
            <a:pPr marL="342900" indent="-342900">
              <a:lnSpc>
                <a:spcPct val="90000"/>
              </a:lnSpc>
              <a:buFont typeface="Wingdings" panose="05000000000000000000" pitchFamily="2" charset="2"/>
              <a:buChar char="Ø"/>
            </a:pPr>
            <a:r>
              <a:rPr lang="en-GB" sz="2200" dirty="0">
                <a:latin typeface="+mj-lt"/>
              </a:rPr>
              <a:t>Applications for Luton schools and out of borough schools should be applied for via Luton Borough Council.</a:t>
            </a:r>
          </a:p>
        </p:txBody>
      </p:sp>
      <p:sp>
        <p:nvSpPr>
          <p:cNvPr id="8" name="Rectangle 7"/>
          <p:cNvSpPr/>
          <p:nvPr/>
        </p:nvSpPr>
        <p:spPr>
          <a:xfrm>
            <a:off x="914400" y="6191777"/>
            <a:ext cx="8693834" cy="397032"/>
          </a:xfrm>
          <a:prstGeom prst="rect">
            <a:avLst/>
          </a:prstGeom>
        </p:spPr>
        <p:txBody>
          <a:bodyPr wrap="square">
            <a:spAutoFit/>
          </a:bodyPr>
          <a:lstStyle/>
          <a:p>
            <a:pPr marL="342900" indent="-342900">
              <a:lnSpc>
                <a:spcPct val="90000"/>
              </a:lnSpc>
              <a:buFont typeface="Wingdings" panose="05000000000000000000" pitchFamily="2" charset="2"/>
              <a:buChar char="Ø"/>
            </a:pPr>
            <a:r>
              <a:rPr lang="en-GB" sz="2200" dirty="0">
                <a:latin typeface="+mj-lt"/>
              </a:rPr>
              <a:t>Apply directly via the school if applying for a private school.</a:t>
            </a:r>
          </a:p>
        </p:txBody>
      </p:sp>
      <p:pic>
        <p:nvPicPr>
          <p:cNvPr id="9" name="Picture 8"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Tree>
    <p:extLst>
      <p:ext uri="{BB962C8B-B14F-4D97-AF65-F5344CB8AC3E}">
        <p14:creationId xmlns:p14="http://schemas.microsoft.com/office/powerpoint/2010/main" val="235217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4067" y="1604512"/>
            <a:ext cx="11611155" cy="4796287"/>
          </a:xfrm>
        </p:spPr>
        <p:txBody>
          <a:bodyPr>
            <a:normAutofit fontScale="92500" lnSpcReduction="10000"/>
          </a:bodyPr>
          <a:lstStyle/>
          <a:p>
            <a:pPr algn="l"/>
            <a:endParaRPr lang="en-GB" dirty="0">
              <a:solidFill>
                <a:prstClr val="black"/>
              </a:solidFill>
              <a:latin typeface="+mj-lt"/>
            </a:endParaRPr>
          </a:p>
          <a:p>
            <a:pPr marL="342900" indent="-342900" algn="l">
              <a:buFont typeface="Wingdings" panose="05000000000000000000" pitchFamily="2" charset="2"/>
              <a:buChar char="Ø"/>
            </a:pPr>
            <a:r>
              <a:rPr lang="en-GB" dirty="0">
                <a:solidFill>
                  <a:srgbClr val="7030A0"/>
                </a:solidFill>
                <a:latin typeface="+mj-lt"/>
              </a:rPr>
              <a:t>How will your child get there? </a:t>
            </a:r>
            <a:r>
              <a:rPr lang="en-GB" dirty="0">
                <a:latin typeface="+mj-lt"/>
              </a:rPr>
              <a:t>Remember any transport costs are usually the responsibility of the parents </a:t>
            </a:r>
            <a:r>
              <a:rPr lang="en-GB" i="1" dirty="0">
                <a:latin typeface="+mj-lt"/>
              </a:rPr>
              <a:t>(see pages 16 - 17 ‘How to apply for a school place 2022’ guide for information on eligibility for assistance with transport).</a:t>
            </a:r>
            <a:br>
              <a:rPr lang="en-GB" i="1" dirty="0">
                <a:latin typeface="+mj-lt"/>
              </a:rPr>
            </a:br>
            <a:endParaRPr lang="en-GB" i="1" dirty="0">
              <a:solidFill>
                <a:prstClr val="black"/>
              </a:solidFill>
              <a:latin typeface="+mj-lt"/>
            </a:endParaRPr>
          </a:p>
          <a:p>
            <a:pPr marL="342900" indent="-342900" algn="l">
              <a:buFont typeface="Wingdings" panose="05000000000000000000" pitchFamily="2" charset="2"/>
              <a:buChar char="Ø"/>
            </a:pPr>
            <a:r>
              <a:rPr lang="en-GB" dirty="0">
                <a:solidFill>
                  <a:srgbClr val="7030A0"/>
                </a:solidFill>
                <a:latin typeface="+mj-lt"/>
              </a:rPr>
              <a:t>What are the views of your child?  </a:t>
            </a:r>
            <a:r>
              <a:rPr lang="en-GB" dirty="0">
                <a:solidFill>
                  <a:prstClr val="black"/>
                </a:solidFill>
                <a:latin typeface="+mj-lt"/>
              </a:rPr>
              <a:t>Does My child like it here? Will they be happy?</a:t>
            </a:r>
            <a:r>
              <a:rPr lang="en-GB" b="1" dirty="0">
                <a:latin typeface="+mj-lt"/>
              </a:rPr>
              <a:t> </a:t>
            </a:r>
            <a:r>
              <a:rPr lang="en-GB" dirty="0">
                <a:latin typeface="+mj-lt"/>
              </a:rPr>
              <a:t>Ask your child, they may have strong ideas about the school they would prefer to attend.</a:t>
            </a:r>
            <a:br>
              <a:rPr lang="en-GB" dirty="0">
                <a:latin typeface="+mj-lt"/>
              </a:rPr>
            </a:br>
            <a:endParaRPr lang="en-GB" dirty="0">
              <a:latin typeface="+mj-lt"/>
            </a:endParaRPr>
          </a:p>
          <a:p>
            <a:pPr marL="342900" indent="-342900" algn="l">
              <a:buFont typeface="Wingdings" panose="05000000000000000000" pitchFamily="2" charset="2"/>
              <a:buChar char="Ø"/>
            </a:pPr>
            <a:r>
              <a:rPr lang="en-GB" dirty="0">
                <a:solidFill>
                  <a:srgbClr val="7030A0"/>
                </a:solidFill>
                <a:latin typeface="+mj-lt"/>
              </a:rPr>
              <a:t>Range of facilities. </a:t>
            </a:r>
            <a:r>
              <a:rPr lang="en-GB" dirty="0">
                <a:latin typeface="+mj-lt"/>
              </a:rPr>
              <a:t>All schools and academies have similar facilities but look into whether the school has any unique specialist areas.</a:t>
            </a:r>
            <a:br>
              <a:rPr lang="en-GB" dirty="0">
                <a:latin typeface="+mj-lt"/>
              </a:rPr>
            </a:br>
            <a:endParaRPr lang="en-GB" dirty="0">
              <a:latin typeface="+mj-lt"/>
            </a:endParaRPr>
          </a:p>
          <a:p>
            <a:pPr marL="342900" lvl="0" indent="-342900" algn="l">
              <a:buFont typeface="Wingdings" panose="05000000000000000000" pitchFamily="2" charset="2"/>
              <a:buChar char="Ø"/>
            </a:pPr>
            <a:r>
              <a:rPr lang="en-GB" dirty="0">
                <a:solidFill>
                  <a:srgbClr val="7030A0"/>
                </a:solidFill>
                <a:latin typeface="+mj-lt"/>
              </a:rPr>
              <a:t>Keep an open mind.</a:t>
            </a:r>
            <a:br>
              <a:rPr lang="en-GB" dirty="0">
                <a:solidFill>
                  <a:prstClr val="black"/>
                </a:solidFill>
                <a:latin typeface="+mj-lt"/>
              </a:rPr>
            </a:br>
            <a:endParaRPr lang="en-GB" dirty="0">
              <a:solidFill>
                <a:prstClr val="black"/>
              </a:solidFill>
              <a:latin typeface="+mj-lt"/>
            </a:endParaRPr>
          </a:p>
          <a:p>
            <a:pPr marL="342900" lvl="0" indent="-342900" algn="l">
              <a:buFont typeface="Wingdings" panose="05000000000000000000" pitchFamily="2" charset="2"/>
              <a:buChar char="Ø"/>
            </a:pPr>
            <a:r>
              <a:rPr lang="en-GB" dirty="0">
                <a:solidFill>
                  <a:srgbClr val="7030A0"/>
                </a:solidFill>
                <a:latin typeface="+mj-lt"/>
              </a:rPr>
              <a:t>Consider  realistic ‘back-up’ options. </a:t>
            </a:r>
            <a:r>
              <a:rPr lang="en-GB" dirty="0">
                <a:solidFill>
                  <a:prstClr val="black"/>
                </a:solidFill>
                <a:latin typeface="+mj-lt"/>
              </a:rPr>
              <a:t>Visit your catchment school.</a:t>
            </a:r>
          </a:p>
          <a:p>
            <a:pPr algn="l"/>
            <a:endParaRPr lang="en-GB" dirty="0">
              <a:latin typeface="+mj-lt"/>
            </a:endParaRPr>
          </a:p>
        </p:txBody>
      </p:sp>
      <p:sp>
        <p:nvSpPr>
          <p:cNvPr id="4" name="Title 1"/>
          <p:cNvSpPr txBox="1">
            <a:spLocks noGrp="1"/>
          </p:cNvSpPr>
          <p:nvPr>
            <p:ph type="ctrTitle"/>
          </p:nvPr>
        </p:nvSpPr>
        <p:spPr>
          <a:xfrm>
            <a:off x="138675" y="858983"/>
            <a:ext cx="12161938" cy="52490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7030A0"/>
                </a:solidFill>
              </a:rPr>
              <a:t>What to consider when thinking about preferences?</a:t>
            </a:r>
          </a:p>
        </p:txBody>
      </p:sp>
      <p:pic>
        <p:nvPicPr>
          <p:cNvPr id="5" name="Picture 4"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Tree>
    <p:extLst>
      <p:ext uri="{BB962C8B-B14F-4D97-AF65-F5344CB8AC3E}">
        <p14:creationId xmlns:p14="http://schemas.microsoft.com/office/powerpoint/2010/main" val="8609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967" y="1316574"/>
            <a:ext cx="9818464" cy="1107996"/>
          </a:xfrm>
          <a:prstGeom prst="rect">
            <a:avLst/>
          </a:prstGeom>
        </p:spPr>
        <p:txBody>
          <a:bodyPr wrap="square">
            <a:spAutoFit/>
          </a:bodyPr>
          <a:lstStyle/>
          <a:p>
            <a:pPr marL="342900" indent="-342900">
              <a:buFont typeface="Wingdings" panose="05000000000000000000" pitchFamily="2" charset="2"/>
              <a:buChar char="Ø"/>
            </a:pPr>
            <a:r>
              <a:rPr lang="en-GB" sz="2200" dirty="0">
                <a:solidFill>
                  <a:srgbClr val="7030A0"/>
                </a:solidFill>
                <a:latin typeface="+mj-lt"/>
              </a:rPr>
              <a:t>If I apply early I will get my first choice school? </a:t>
            </a:r>
            <a:r>
              <a:rPr lang="en-GB" sz="2200" dirty="0">
                <a:latin typeface="+mj-lt"/>
              </a:rPr>
              <a:t>No, applications are not processed on a first come first served basis. Places are allocated using the schools admissions criteria which you can find in the How to apply for a school place 2022 guide.</a:t>
            </a:r>
          </a:p>
        </p:txBody>
      </p:sp>
      <p:sp>
        <p:nvSpPr>
          <p:cNvPr id="4" name="Rectangle 3"/>
          <p:cNvSpPr/>
          <p:nvPr/>
        </p:nvSpPr>
        <p:spPr>
          <a:xfrm>
            <a:off x="661967" y="2424570"/>
            <a:ext cx="9734058" cy="1107996"/>
          </a:xfrm>
          <a:prstGeom prst="rect">
            <a:avLst/>
          </a:prstGeom>
        </p:spPr>
        <p:txBody>
          <a:bodyPr wrap="square">
            <a:spAutoFit/>
          </a:bodyPr>
          <a:lstStyle/>
          <a:p>
            <a:endParaRPr lang="en-GB" sz="2200" dirty="0">
              <a:latin typeface="+mj-lt"/>
            </a:endParaRPr>
          </a:p>
          <a:p>
            <a:pPr marL="342900" indent="-342900">
              <a:buFont typeface="Wingdings" panose="05000000000000000000" pitchFamily="2" charset="2"/>
              <a:buChar char="Ø"/>
            </a:pPr>
            <a:r>
              <a:rPr lang="en-GB" sz="2200" dirty="0">
                <a:solidFill>
                  <a:srgbClr val="7030A0"/>
                </a:solidFill>
                <a:latin typeface="+mj-lt"/>
              </a:rPr>
              <a:t>If I apply for the same school three times will I stand a better chance?  </a:t>
            </a:r>
            <a:r>
              <a:rPr lang="en-GB" sz="2200" dirty="0">
                <a:latin typeface="+mj-lt"/>
              </a:rPr>
              <a:t>No, you should apply for three different schools.</a:t>
            </a:r>
          </a:p>
        </p:txBody>
      </p:sp>
      <p:sp>
        <p:nvSpPr>
          <p:cNvPr id="5" name="Rectangle 4"/>
          <p:cNvSpPr/>
          <p:nvPr/>
        </p:nvSpPr>
        <p:spPr>
          <a:xfrm>
            <a:off x="650854" y="3667193"/>
            <a:ext cx="10154990" cy="769441"/>
          </a:xfrm>
          <a:prstGeom prst="rect">
            <a:avLst/>
          </a:prstGeom>
        </p:spPr>
        <p:txBody>
          <a:bodyPr wrap="square">
            <a:spAutoFit/>
          </a:bodyPr>
          <a:lstStyle/>
          <a:p>
            <a:pPr marL="342900" indent="-342900">
              <a:buFont typeface="Wingdings" panose="05000000000000000000" pitchFamily="2" charset="2"/>
              <a:buChar char="Ø"/>
            </a:pPr>
            <a:r>
              <a:rPr lang="en-GB" sz="2200" dirty="0">
                <a:solidFill>
                  <a:srgbClr val="7030A0"/>
                </a:solidFill>
                <a:latin typeface="+mj-lt"/>
              </a:rPr>
              <a:t>We might move house, shall I wait until we move? </a:t>
            </a:r>
            <a:r>
              <a:rPr lang="en-GB" sz="2200" dirty="0">
                <a:latin typeface="+mj-lt"/>
              </a:rPr>
              <a:t>You must apply at the address you are living at prior to the closing date.  </a:t>
            </a:r>
          </a:p>
        </p:txBody>
      </p:sp>
      <p:sp>
        <p:nvSpPr>
          <p:cNvPr id="6" name="Rectangle 5"/>
          <p:cNvSpPr/>
          <p:nvPr/>
        </p:nvSpPr>
        <p:spPr>
          <a:xfrm>
            <a:off x="650854" y="4576865"/>
            <a:ext cx="10154990" cy="1107996"/>
          </a:xfrm>
          <a:prstGeom prst="rect">
            <a:avLst/>
          </a:prstGeom>
        </p:spPr>
        <p:txBody>
          <a:bodyPr wrap="square">
            <a:spAutoFit/>
          </a:bodyPr>
          <a:lstStyle/>
          <a:p>
            <a:pPr marL="342900" indent="-342900">
              <a:buFont typeface="Wingdings" panose="05000000000000000000" pitchFamily="2" charset="2"/>
              <a:buChar char="Ø"/>
            </a:pPr>
            <a:r>
              <a:rPr lang="en-GB" sz="2200" dirty="0">
                <a:solidFill>
                  <a:srgbClr val="7030A0"/>
                </a:solidFill>
                <a:latin typeface="+mj-lt"/>
              </a:rPr>
              <a:t>We have other children attending our preferred school, will this guarantee a place for my child? </a:t>
            </a:r>
            <a:r>
              <a:rPr lang="en-GB" sz="2200" dirty="0">
                <a:latin typeface="+mj-lt"/>
              </a:rPr>
              <a:t>Please remember to add the sibling to the application however this does not guarantee you a place automatically.</a:t>
            </a:r>
          </a:p>
        </p:txBody>
      </p:sp>
      <p:sp>
        <p:nvSpPr>
          <p:cNvPr id="7" name="Rectangle 6"/>
          <p:cNvSpPr/>
          <p:nvPr/>
        </p:nvSpPr>
        <p:spPr>
          <a:xfrm>
            <a:off x="650854" y="5773392"/>
            <a:ext cx="9734058" cy="769441"/>
          </a:xfrm>
          <a:prstGeom prst="rect">
            <a:avLst/>
          </a:prstGeom>
        </p:spPr>
        <p:txBody>
          <a:bodyPr wrap="square">
            <a:spAutoFit/>
          </a:bodyPr>
          <a:lstStyle/>
          <a:p>
            <a:pPr marL="342900" indent="-342900">
              <a:buFont typeface="Wingdings" panose="05000000000000000000" pitchFamily="2" charset="2"/>
              <a:buChar char="Ø"/>
            </a:pPr>
            <a:r>
              <a:rPr lang="en-GB" sz="2200" dirty="0">
                <a:solidFill>
                  <a:srgbClr val="7030A0"/>
                </a:solidFill>
                <a:latin typeface="+mj-lt"/>
              </a:rPr>
              <a:t>My child has a cousin at the school, do they count as a sibling? </a:t>
            </a:r>
            <a:r>
              <a:rPr lang="en-GB" sz="2200" dirty="0">
                <a:latin typeface="+mj-lt"/>
              </a:rPr>
              <a:t>No, cousins do not count as siblings. </a:t>
            </a:r>
          </a:p>
        </p:txBody>
      </p:sp>
      <p:pic>
        <p:nvPicPr>
          <p:cNvPr id="8" name="Picture 7" descr="cid:image001.png@01D20AB4.B9322CF0"/>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sp>
        <p:nvSpPr>
          <p:cNvPr id="10" name="Title 9"/>
          <p:cNvSpPr>
            <a:spLocks noGrp="1"/>
          </p:cNvSpPr>
          <p:nvPr>
            <p:ph type="ctrTitle"/>
          </p:nvPr>
        </p:nvSpPr>
        <p:spPr>
          <a:xfrm>
            <a:off x="1661844" y="-735995"/>
            <a:ext cx="9144000" cy="1888008"/>
          </a:xfrm>
        </p:spPr>
        <p:txBody>
          <a:bodyPr>
            <a:normAutofit/>
          </a:bodyPr>
          <a:lstStyle/>
          <a:p>
            <a:r>
              <a:rPr lang="en-GB" sz="4800" dirty="0">
                <a:solidFill>
                  <a:srgbClr val="7030A0"/>
                </a:solidFill>
              </a:rPr>
              <a:t>Frequently</a:t>
            </a:r>
            <a:r>
              <a:rPr lang="en-GB" sz="4800" b="1" dirty="0">
                <a:solidFill>
                  <a:srgbClr val="7030A0"/>
                </a:solidFill>
              </a:rPr>
              <a:t> </a:t>
            </a:r>
            <a:r>
              <a:rPr lang="en-GB" sz="4800" dirty="0">
                <a:solidFill>
                  <a:srgbClr val="7030A0"/>
                </a:solidFill>
              </a:rPr>
              <a:t>asked questions</a:t>
            </a:r>
            <a:endParaRPr lang="en-GB" sz="4800" dirty="0"/>
          </a:p>
        </p:txBody>
      </p:sp>
    </p:spTree>
    <p:custDataLst>
      <p:tags r:id="rId1"/>
    </p:custDataLst>
    <p:extLst>
      <p:ext uri="{BB962C8B-B14F-4D97-AF65-F5344CB8AC3E}">
        <p14:creationId xmlns:p14="http://schemas.microsoft.com/office/powerpoint/2010/main" val="1932961240"/>
      </p:ext>
    </p:extLst>
  </p:cSld>
  <p:clrMapOvr>
    <a:masterClrMapping/>
  </p:clrMapOvr>
  <mc:AlternateContent xmlns:mc="http://schemas.openxmlformats.org/markup-compatibility/2006" xmlns:p14="http://schemas.microsoft.com/office/powerpoint/2010/main">
    <mc:Choice Requires="p14">
      <p:transition spd="slow" p14:dur="2000" advTm="34104"/>
    </mc:Choice>
    <mc:Fallback xmlns="">
      <p:transition spd="slow" advTm="341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
        <p:nvSpPr>
          <p:cNvPr id="4" name="Rectangle 3"/>
          <p:cNvSpPr/>
          <p:nvPr/>
        </p:nvSpPr>
        <p:spPr>
          <a:xfrm>
            <a:off x="1322363" y="1481435"/>
            <a:ext cx="9903656" cy="2369880"/>
          </a:xfrm>
          <a:prstGeom prst="rect">
            <a:avLst/>
          </a:prstGeom>
        </p:spPr>
        <p:txBody>
          <a:bodyPr wrap="square">
            <a:spAutoFit/>
          </a:bodyPr>
          <a:lstStyle/>
          <a:p>
            <a:pPr marL="342900" indent="-342900">
              <a:spcBef>
                <a:spcPct val="20000"/>
              </a:spcBef>
              <a:buFont typeface="Wingdings" panose="05000000000000000000" pitchFamily="2" charset="2"/>
              <a:buChar char="Ø"/>
              <a:defRPr/>
            </a:pPr>
            <a:r>
              <a:rPr lang="en-GB" sz="1600" dirty="0">
                <a:latin typeface="+mj-lt"/>
              </a:rPr>
              <a:t>Parents wishing to apply for a place at Cardinal Newman Catholic School, </a:t>
            </a:r>
            <a:r>
              <a:rPr lang="en-GB" sz="1600" b="1" dirty="0">
                <a:latin typeface="+mj-lt"/>
              </a:rPr>
              <a:t>please be aware their September 2022 Admissions Policy is slightly different to their one last year. </a:t>
            </a:r>
          </a:p>
          <a:p>
            <a:pPr>
              <a:spcBef>
                <a:spcPct val="20000"/>
              </a:spcBef>
              <a:defRPr/>
            </a:pPr>
            <a:endParaRPr lang="en-GB" sz="1600" b="1" dirty="0">
              <a:latin typeface="+mj-lt"/>
            </a:endParaRPr>
          </a:p>
          <a:p>
            <a:pPr marL="342900" indent="-342900">
              <a:spcBef>
                <a:spcPct val="20000"/>
              </a:spcBef>
              <a:buFont typeface="Wingdings" panose="05000000000000000000" pitchFamily="2" charset="2"/>
              <a:buChar char="Ø"/>
              <a:defRPr/>
            </a:pPr>
            <a:r>
              <a:rPr lang="en-GB" sz="1600" dirty="0">
                <a:latin typeface="+mj-lt"/>
              </a:rPr>
              <a:t>Parents must in addition to their application complete the school’s supplementary form and provide the original Baptismal certificate, parents can also provide a First Holy Communion certificate (must be the original) if you do not have a Baptism Certificate. </a:t>
            </a:r>
          </a:p>
          <a:p>
            <a:pPr marL="342900" indent="-342900">
              <a:spcBef>
                <a:spcPct val="20000"/>
              </a:spcBef>
              <a:buFont typeface="Wingdings" panose="05000000000000000000" pitchFamily="2" charset="2"/>
              <a:buChar char="Ø"/>
              <a:defRPr/>
            </a:pPr>
            <a:endParaRPr lang="en-GB" sz="1600" dirty="0">
              <a:latin typeface="+mj-lt"/>
            </a:endParaRPr>
          </a:p>
          <a:p>
            <a:pPr marL="342900" lvl="0" indent="-342900">
              <a:spcBef>
                <a:spcPct val="20000"/>
              </a:spcBef>
              <a:buFont typeface="Wingdings" panose="05000000000000000000" pitchFamily="2" charset="2"/>
              <a:buChar char="Ø"/>
              <a:defRPr/>
            </a:pPr>
            <a:endParaRPr lang="en-GB" sz="2200" dirty="0">
              <a:latin typeface="+mj-lt"/>
            </a:endParaRPr>
          </a:p>
        </p:txBody>
      </p:sp>
      <p:sp>
        <p:nvSpPr>
          <p:cNvPr id="5" name="Rectangle 4"/>
          <p:cNvSpPr/>
          <p:nvPr/>
        </p:nvSpPr>
        <p:spPr>
          <a:xfrm>
            <a:off x="1322362" y="3266540"/>
            <a:ext cx="9664504" cy="830997"/>
          </a:xfrm>
          <a:prstGeom prst="rect">
            <a:avLst/>
          </a:prstGeom>
        </p:spPr>
        <p:txBody>
          <a:bodyPr wrap="square">
            <a:spAutoFit/>
          </a:bodyPr>
          <a:lstStyle/>
          <a:p>
            <a:pPr marL="342900" lvl="0" indent="-342900">
              <a:spcBef>
                <a:spcPct val="20000"/>
              </a:spcBef>
              <a:buFont typeface="Wingdings" panose="05000000000000000000" pitchFamily="2" charset="2"/>
              <a:buChar char="Ø"/>
              <a:defRPr/>
            </a:pPr>
            <a:r>
              <a:rPr lang="en-GB" sz="1600" dirty="0">
                <a:latin typeface="+mj-lt"/>
              </a:rPr>
              <a:t>The supplementary form and Baptismal certificate can be returned to the child’s current catholic school or Cardinal Newman directly if your child is not attending a feeder school. For practising Catholics – Parents will need to ask their priest directly for a </a:t>
            </a:r>
            <a:r>
              <a:rPr lang="en-GB" sz="1600" b="1" dirty="0">
                <a:latin typeface="+mj-lt"/>
              </a:rPr>
              <a:t>Certificate of Catholic practice</a:t>
            </a:r>
            <a:r>
              <a:rPr lang="en-GB" sz="1600" dirty="0">
                <a:latin typeface="+mj-lt"/>
              </a:rPr>
              <a:t>. </a:t>
            </a:r>
          </a:p>
        </p:txBody>
      </p:sp>
      <p:sp>
        <p:nvSpPr>
          <p:cNvPr id="7" name="Rectangle 6"/>
          <p:cNvSpPr/>
          <p:nvPr/>
        </p:nvSpPr>
        <p:spPr>
          <a:xfrm>
            <a:off x="1322362" y="4097537"/>
            <a:ext cx="9404253" cy="1169551"/>
          </a:xfrm>
          <a:prstGeom prst="rect">
            <a:avLst/>
          </a:prstGeom>
        </p:spPr>
        <p:txBody>
          <a:bodyPr wrap="square">
            <a:spAutoFit/>
          </a:bodyPr>
          <a:lstStyle/>
          <a:p>
            <a:pPr marL="342900" indent="-342900">
              <a:buFont typeface="Wingdings" panose="05000000000000000000" pitchFamily="2" charset="2"/>
              <a:buChar char="Ø"/>
            </a:pPr>
            <a:r>
              <a:rPr lang="en-GB" sz="1600" dirty="0">
                <a:latin typeface="+mj-lt"/>
              </a:rPr>
              <a:t>Supplementary forms and baptismal certificates </a:t>
            </a:r>
            <a:r>
              <a:rPr lang="en-GB" sz="1600" b="1" u="sng" dirty="0">
                <a:solidFill>
                  <a:srgbClr val="7030A0"/>
                </a:solidFill>
                <a:latin typeface="+mj-lt"/>
              </a:rPr>
              <a:t>MUST</a:t>
            </a:r>
            <a:r>
              <a:rPr lang="en-GB" sz="1600" dirty="0">
                <a:latin typeface="+mj-lt"/>
              </a:rPr>
              <a:t> be submitted by the closing date. </a:t>
            </a:r>
            <a:r>
              <a:rPr lang="en-GB" sz="1600" dirty="0"/>
              <a:t>The supplementary form has been updated – the new supplementary form can be found here: </a:t>
            </a:r>
            <a:r>
              <a:rPr lang="en-GB" sz="1600" u="sng" dirty="0">
                <a:hlinkClick r:id="rId6"/>
              </a:rPr>
              <a:t>Supplementary-Form-2022.pdf (cardinalnewmanschool.net)</a:t>
            </a:r>
            <a:r>
              <a:rPr lang="en-GB" sz="1600" b="1" dirty="0"/>
              <a:t> </a:t>
            </a:r>
            <a:r>
              <a:rPr lang="en-GB" sz="1600" dirty="0"/>
              <a:t>or collected from Cardinal Newman directly. </a:t>
            </a:r>
          </a:p>
          <a:p>
            <a:pPr marL="342900" indent="-342900">
              <a:buFont typeface="Wingdings" panose="05000000000000000000" pitchFamily="2" charset="2"/>
              <a:buChar char="Ø"/>
            </a:pPr>
            <a:endParaRPr lang="en-GB" sz="2200" dirty="0">
              <a:latin typeface="+mj-lt"/>
            </a:endParaRPr>
          </a:p>
        </p:txBody>
      </p:sp>
      <p:sp>
        <p:nvSpPr>
          <p:cNvPr id="8" name="Rectangle 7"/>
          <p:cNvSpPr/>
          <p:nvPr/>
        </p:nvSpPr>
        <p:spPr>
          <a:xfrm>
            <a:off x="1322362" y="5049002"/>
            <a:ext cx="8553158" cy="584775"/>
          </a:xfrm>
          <a:prstGeom prst="rect">
            <a:avLst/>
          </a:prstGeom>
        </p:spPr>
        <p:txBody>
          <a:bodyPr wrap="square">
            <a:spAutoFit/>
          </a:bodyPr>
          <a:lstStyle/>
          <a:p>
            <a:pPr marL="342900" lvl="0" indent="-342900">
              <a:spcBef>
                <a:spcPct val="20000"/>
              </a:spcBef>
              <a:buFont typeface="Wingdings" panose="05000000000000000000" pitchFamily="2" charset="2"/>
              <a:buChar char="Ø"/>
              <a:defRPr/>
            </a:pPr>
            <a:r>
              <a:rPr lang="en-GB" sz="1600" dirty="0">
                <a:latin typeface="+mj-lt"/>
              </a:rPr>
              <a:t>For out of borough Catholic Schools please refer to the individual schools for their application process.</a:t>
            </a:r>
          </a:p>
        </p:txBody>
      </p:sp>
      <p:sp>
        <p:nvSpPr>
          <p:cNvPr id="10" name="Title 9"/>
          <p:cNvSpPr>
            <a:spLocks noGrp="1"/>
          </p:cNvSpPr>
          <p:nvPr>
            <p:ph type="ctrTitle"/>
          </p:nvPr>
        </p:nvSpPr>
        <p:spPr>
          <a:xfrm>
            <a:off x="1582615" y="-737000"/>
            <a:ext cx="9144000" cy="2415656"/>
          </a:xfrm>
        </p:spPr>
        <p:txBody>
          <a:bodyPr>
            <a:normAutofit/>
          </a:bodyPr>
          <a:lstStyle/>
          <a:p>
            <a:r>
              <a:rPr lang="en-GB" sz="4800" dirty="0">
                <a:solidFill>
                  <a:srgbClr val="7030A0"/>
                </a:solidFill>
                <a:cs typeface="Calibri Light" panose="020F0302020204030204" pitchFamily="34" charset="0"/>
              </a:rPr>
              <a:t>Applying to Catholic schools</a:t>
            </a:r>
            <a:br>
              <a:rPr lang="en-GB" sz="4800" dirty="0">
                <a:solidFill>
                  <a:srgbClr val="7030A0"/>
                </a:solidFill>
                <a:cs typeface="Calibri Light" panose="020F0302020204030204" pitchFamily="34" charset="0"/>
              </a:rPr>
            </a:br>
            <a:endParaRPr lang="en-GB" sz="4800" b="1" dirty="0"/>
          </a:p>
        </p:txBody>
      </p:sp>
    </p:spTree>
    <p:custDataLst>
      <p:tags r:id="rId1"/>
    </p:custDataLst>
    <p:extLst>
      <p:ext uri="{BB962C8B-B14F-4D97-AF65-F5344CB8AC3E}">
        <p14:creationId xmlns:p14="http://schemas.microsoft.com/office/powerpoint/2010/main" val="2987369556"/>
      </p:ext>
    </p:extLst>
  </p:cSld>
  <p:clrMapOvr>
    <a:masterClrMapping/>
  </p:clrMapOvr>
  <mc:AlternateContent xmlns:mc="http://schemas.openxmlformats.org/markup-compatibility/2006" xmlns:p14="http://schemas.microsoft.com/office/powerpoint/2010/main">
    <mc:Choice Requires="p14">
      <p:transition spd="slow" p14:dur="2000" advTm="28746"/>
    </mc:Choice>
    <mc:Fallback xmlns="">
      <p:transition spd="slow" advTm="287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864325" y="238530"/>
            <a:ext cx="10515600" cy="1421928"/>
          </a:xfrm>
          <a:prstGeom prst="rect">
            <a:avLst/>
          </a:prstGeom>
          <a:noFill/>
        </p:spPr>
        <p:txBody>
          <a:bodyPr wrap="square" rtlCol="0">
            <a:spAutoFit/>
          </a:bodyPr>
          <a:lstStyle/>
          <a:p>
            <a:pPr algn="ctr" defTabSz="457200"/>
            <a:r>
              <a:rPr lang="en-GB" sz="2400" dirty="0">
                <a:solidFill>
                  <a:prstClr val="black"/>
                </a:solidFill>
                <a:ea typeface="MS PGothic" pitchFamily="34" charset="-128"/>
              </a:rPr>
              <a:t>    </a:t>
            </a:r>
            <a:r>
              <a:rPr lang="en-GB" sz="4800" dirty="0">
                <a:solidFill>
                  <a:srgbClr val="7030A0"/>
                </a:solidFill>
                <a:ea typeface="MS PGothic" pitchFamily="34" charset="-128"/>
              </a:rPr>
              <a:t>How to apply online stage 4</a:t>
            </a:r>
          </a:p>
          <a:p>
            <a:pPr algn="ctr" defTabSz="457200"/>
            <a:r>
              <a:rPr lang="en-GB" sz="4800" dirty="0">
                <a:solidFill>
                  <a:prstClr val="black"/>
                </a:solidFill>
                <a:ea typeface="MS PGothic" pitchFamily="34" charset="-128"/>
              </a:rPr>
              <a:t> </a:t>
            </a:r>
          </a:p>
        </p:txBody>
      </p:sp>
      <p:sp>
        <p:nvSpPr>
          <p:cNvPr id="5" name="Rectangle 4"/>
          <p:cNvSpPr/>
          <p:nvPr/>
        </p:nvSpPr>
        <p:spPr>
          <a:xfrm>
            <a:off x="1015302" y="949494"/>
            <a:ext cx="10213645" cy="830997"/>
          </a:xfrm>
          <a:prstGeom prst="rect">
            <a:avLst/>
          </a:prstGeom>
        </p:spPr>
        <p:txBody>
          <a:bodyPr wrap="square">
            <a:spAutoFit/>
          </a:bodyPr>
          <a:lstStyle/>
          <a:p>
            <a:pPr defTabSz="457200"/>
            <a:r>
              <a:rPr lang="en-GB" sz="2400" dirty="0">
                <a:solidFill>
                  <a:prstClr val="black"/>
                </a:solidFill>
                <a:latin typeface="+mj-lt"/>
                <a:ea typeface="MS PGothic" pitchFamily="34" charset="-128"/>
              </a:rPr>
              <a:t>The image below shows where you can find the How to apply for a school place guide. If you scroll down you will find the green link Go to education portal.</a:t>
            </a:r>
          </a:p>
        </p:txBody>
      </p:sp>
      <p:pic>
        <p:nvPicPr>
          <p:cNvPr id="10" name="Picture 9" descr="cid:image001.png@01D20AB4.B9322CF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477500" y="5849422"/>
            <a:ext cx="1543180" cy="888765"/>
          </a:xfrm>
          <a:prstGeom prst="rect">
            <a:avLst/>
          </a:prstGeom>
          <a:noFill/>
          <a:ln>
            <a:noFill/>
          </a:ln>
        </p:spPr>
      </p:pic>
      <p:pic>
        <p:nvPicPr>
          <p:cNvPr id="2" name="Picture 1"/>
          <p:cNvPicPr>
            <a:picLocks noChangeAspect="1"/>
          </p:cNvPicPr>
          <p:nvPr/>
        </p:nvPicPr>
        <p:blipFill rotWithShape="1">
          <a:blip r:embed="rId4"/>
          <a:srcRect l="20366" t="-1851" r="14655" b="16432"/>
          <a:stretch/>
        </p:blipFill>
        <p:spPr>
          <a:xfrm>
            <a:off x="2483709" y="1769252"/>
            <a:ext cx="5606339" cy="4905632"/>
          </a:xfrm>
          <a:prstGeom prst="rect">
            <a:avLst/>
          </a:prstGeom>
        </p:spPr>
      </p:pic>
    </p:spTree>
    <p:extLst>
      <p:ext uri="{BB962C8B-B14F-4D97-AF65-F5344CB8AC3E}">
        <p14:creationId xmlns:p14="http://schemas.microsoft.com/office/powerpoint/2010/main" val="2685511259"/>
      </p:ext>
    </p:extLst>
  </p:cSld>
  <p:clrMapOvr>
    <a:masterClrMapping/>
  </p:clrMapOvr>
  <mc:AlternateContent xmlns:mc="http://schemas.openxmlformats.org/markup-compatibility/2006" xmlns:p14="http://schemas.microsoft.com/office/powerpoint/2010/main">
    <mc:Choice Requires="p14">
      <p:transition spd="slow" p14:dur="2000" advTm="7624"/>
    </mc:Choice>
    <mc:Fallback xmlns="">
      <p:transition spd="slow" advTm="76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273" y="2258670"/>
            <a:ext cx="10751127" cy="2957733"/>
          </a:xfrm>
          <a:prstGeom prst="rect">
            <a:avLst/>
          </a:prstGeom>
        </p:spPr>
        <p:txBody>
          <a:bodyPr wrap="square">
            <a:spAutoFit/>
          </a:bodyPr>
          <a:lstStyle/>
          <a:p>
            <a:pPr marL="342900" indent="-342900">
              <a:lnSpc>
                <a:spcPct val="90000"/>
              </a:lnSpc>
              <a:buFont typeface="Wingdings" panose="05000000000000000000" pitchFamily="2" charset="2"/>
              <a:buChar char="Ø"/>
            </a:pPr>
            <a:r>
              <a:rPr lang="en-GB" sz="2200" dirty="0">
                <a:latin typeface="+mj-lt"/>
              </a:rPr>
              <a:t>Private schools should be applied directly via the schools and not on the Local Authority application form. Parents/ carers should still apply for Luton schools before the closing date in case of a change of circumstances.</a:t>
            </a:r>
          </a:p>
          <a:p>
            <a:pPr>
              <a:lnSpc>
                <a:spcPct val="90000"/>
              </a:lnSpc>
            </a:pPr>
            <a:endParaRPr lang="en-GB" sz="2200" dirty="0">
              <a:latin typeface="+mj-lt"/>
            </a:endParaRPr>
          </a:p>
          <a:p>
            <a:pPr>
              <a:lnSpc>
                <a:spcPct val="90000"/>
              </a:lnSpc>
            </a:pPr>
            <a:endParaRPr lang="en-GB" sz="2200" dirty="0">
              <a:latin typeface="+mj-lt"/>
            </a:endParaRPr>
          </a:p>
          <a:p>
            <a:pPr marL="342900" indent="-342900">
              <a:buFont typeface="Wingdings" panose="05000000000000000000" pitchFamily="2" charset="2"/>
              <a:buChar char="Ø"/>
            </a:pPr>
            <a:r>
              <a:rPr lang="en-GB" sz="2200" dirty="0">
                <a:latin typeface="+mj-lt"/>
              </a:rPr>
              <a:t>Apply for the Grammar school via LA application form</a:t>
            </a:r>
          </a:p>
          <a:p>
            <a:r>
              <a:rPr lang="en-GB" sz="2200" dirty="0">
                <a:latin typeface="+mj-lt"/>
              </a:rPr>
              <a:t>     (Make sure to contact the relevant local authority about your child sitting the entry tests).  </a:t>
            </a:r>
          </a:p>
          <a:p>
            <a:pPr>
              <a:lnSpc>
                <a:spcPct val="90000"/>
              </a:lnSpc>
            </a:pPr>
            <a:endParaRPr lang="en-GB" sz="2400" dirty="0">
              <a:latin typeface="+mj-lt"/>
            </a:endParaRPr>
          </a:p>
          <a:p>
            <a:pPr marL="342900" indent="-342900">
              <a:lnSpc>
                <a:spcPct val="90000"/>
              </a:lnSpc>
              <a:buFont typeface="Wingdings" panose="05000000000000000000" pitchFamily="2" charset="2"/>
              <a:buChar char="Ø"/>
            </a:pPr>
            <a:endParaRPr lang="en-GB" sz="2400" dirty="0">
              <a:latin typeface="+mj-lt"/>
            </a:endParaRPr>
          </a:p>
        </p:txBody>
      </p:sp>
      <p:pic>
        <p:nvPicPr>
          <p:cNvPr id="6" name="Picture 5"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
        <p:nvSpPr>
          <p:cNvPr id="8" name="Title 1"/>
          <p:cNvSpPr txBox="1">
            <a:spLocks noGrp="1"/>
          </p:cNvSpPr>
          <p:nvPr>
            <p:ph type="ctrTitle"/>
          </p:nvPr>
        </p:nvSpPr>
        <p:spPr>
          <a:xfrm>
            <a:off x="1158317" y="-546304"/>
            <a:ext cx="9947563" cy="2387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7030A0"/>
                </a:solidFill>
              </a:rPr>
              <a:t>Applying to Private or Grammar schools	</a:t>
            </a:r>
          </a:p>
        </p:txBody>
      </p:sp>
    </p:spTree>
    <p:custDataLst>
      <p:tags r:id="rId1"/>
    </p:custDataLst>
    <p:extLst>
      <p:ext uri="{BB962C8B-B14F-4D97-AF65-F5344CB8AC3E}">
        <p14:creationId xmlns:p14="http://schemas.microsoft.com/office/powerpoint/2010/main" val="1215157271"/>
      </p:ext>
    </p:extLst>
  </p:cSld>
  <p:clrMapOvr>
    <a:masterClrMapping/>
  </p:clrMapOvr>
  <mc:AlternateContent xmlns:mc="http://schemas.openxmlformats.org/markup-compatibility/2006" xmlns:p14="http://schemas.microsoft.com/office/powerpoint/2010/main">
    <mc:Choice Requires="p14">
      <p:transition spd="slow" p14:dur="2000" advTm="15754"/>
    </mc:Choice>
    <mc:Fallback xmlns="">
      <p:transition spd="slow" advTm="157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394280" y="5786177"/>
            <a:ext cx="1728000" cy="1116000"/>
          </a:xfrm>
          <a:prstGeom prst="rect">
            <a:avLst/>
          </a:prstGeom>
          <a:noFill/>
          <a:ln>
            <a:noFill/>
          </a:ln>
        </p:spPr>
      </p:pic>
      <p:sp>
        <p:nvSpPr>
          <p:cNvPr id="5" name="Rectangle 4"/>
          <p:cNvSpPr/>
          <p:nvPr/>
        </p:nvSpPr>
        <p:spPr>
          <a:xfrm>
            <a:off x="2131628" y="3768150"/>
            <a:ext cx="8441122" cy="1815882"/>
          </a:xfrm>
          <a:prstGeom prst="rect">
            <a:avLst/>
          </a:prstGeom>
        </p:spPr>
        <p:txBody>
          <a:bodyPr wrap="square">
            <a:spAutoFit/>
          </a:bodyPr>
          <a:lstStyle/>
          <a:p>
            <a:r>
              <a:rPr lang="en-GB" sz="2200" dirty="0"/>
              <a:t>Decision letters will be sent to parents on 1</a:t>
            </a:r>
            <a:r>
              <a:rPr lang="en-GB" sz="2200" baseline="30000" dirty="0"/>
              <a:t>st</a:t>
            </a:r>
            <a:r>
              <a:rPr lang="en-GB" sz="2200" dirty="0"/>
              <a:t> March 2022.</a:t>
            </a:r>
          </a:p>
          <a:p>
            <a:endParaRPr lang="en-GB" sz="2400" dirty="0"/>
          </a:p>
          <a:p>
            <a:r>
              <a:rPr lang="en-GB" sz="2200" dirty="0"/>
              <a:t>Later on, the allocated school  will provide you with further information with details of induction days so your child gets to know his or her new school.</a:t>
            </a:r>
          </a:p>
        </p:txBody>
      </p:sp>
      <p:sp>
        <p:nvSpPr>
          <p:cNvPr id="8" name="Title 1"/>
          <p:cNvSpPr txBox="1">
            <a:spLocks noGrp="1"/>
          </p:cNvSpPr>
          <p:nvPr>
            <p:ph type="ctrTitle"/>
          </p:nvPr>
        </p:nvSpPr>
        <p:spPr>
          <a:xfrm>
            <a:off x="1524000" y="501261"/>
            <a:ext cx="9144000" cy="2387600"/>
          </a:xfrm>
          <a:prstGeom prst="rect">
            <a:avLst/>
          </a:prstGeom>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300" dirty="0">
                <a:solidFill>
                  <a:srgbClr val="7030A0"/>
                </a:solidFill>
              </a:rPr>
              <a:t>When do we hear which school                                      has been allocated?</a:t>
            </a:r>
          </a:p>
          <a:p>
            <a:pPr algn="ctr"/>
            <a:endParaRPr lang="en-GB" dirty="0">
              <a:solidFill>
                <a:srgbClr val="7030A0"/>
              </a:solidFill>
            </a:endParaRPr>
          </a:p>
          <a:p>
            <a:pPr algn="ctr"/>
            <a:r>
              <a:rPr lang="en-GB" dirty="0">
                <a:solidFill>
                  <a:srgbClr val="7030A0"/>
                </a:solidFill>
              </a:rPr>
              <a:t>National Offer date is 1</a:t>
            </a:r>
            <a:r>
              <a:rPr lang="en-GB" baseline="30000" dirty="0">
                <a:solidFill>
                  <a:srgbClr val="7030A0"/>
                </a:solidFill>
              </a:rPr>
              <a:t>st</a:t>
            </a:r>
            <a:r>
              <a:rPr lang="en-GB" dirty="0">
                <a:solidFill>
                  <a:srgbClr val="7030A0"/>
                </a:solidFill>
              </a:rPr>
              <a:t> March 2022</a:t>
            </a:r>
          </a:p>
        </p:txBody>
      </p:sp>
    </p:spTree>
    <p:custDataLst>
      <p:tags r:id="rId1"/>
    </p:custDataLst>
    <p:extLst>
      <p:ext uri="{BB962C8B-B14F-4D97-AF65-F5344CB8AC3E}">
        <p14:creationId xmlns:p14="http://schemas.microsoft.com/office/powerpoint/2010/main" val="276451372"/>
      </p:ext>
    </p:extLst>
  </p:cSld>
  <p:clrMapOvr>
    <a:masterClrMapping/>
  </p:clrMapOvr>
  <mc:AlternateContent xmlns:mc="http://schemas.openxmlformats.org/markup-compatibility/2006" xmlns:p14="http://schemas.microsoft.com/office/powerpoint/2010/main">
    <mc:Choice Requires="p14">
      <p:transition spd="slow" p14:dur="2000" advTm="16176"/>
    </mc:Choice>
    <mc:Fallback xmlns="">
      <p:transition spd="slow" advTm="161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
        <p:nvSpPr>
          <p:cNvPr id="4" name="Rectangle 3"/>
          <p:cNvSpPr/>
          <p:nvPr/>
        </p:nvSpPr>
        <p:spPr>
          <a:xfrm>
            <a:off x="1252025" y="2183448"/>
            <a:ext cx="10072465" cy="769441"/>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Parents/ carers can apply for an appeal for any school preference that they have applied for and have been unsuccessful.</a:t>
            </a:r>
          </a:p>
        </p:txBody>
      </p:sp>
      <p:sp>
        <p:nvSpPr>
          <p:cNvPr id="5" name="Rectangle 4"/>
          <p:cNvSpPr/>
          <p:nvPr/>
        </p:nvSpPr>
        <p:spPr>
          <a:xfrm>
            <a:off x="1252023" y="3101217"/>
            <a:ext cx="10003699" cy="1107996"/>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An appeal application needs to be submitted within 20 school days from receipt of the offer letter to be considered in the first round of appeals.</a:t>
            </a:r>
            <a:br>
              <a:rPr lang="en-GB" sz="2200" dirty="0">
                <a:latin typeface="+mj-lt"/>
              </a:rPr>
            </a:br>
            <a:endParaRPr lang="en-GB" sz="2200" dirty="0">
              <a:latin typeface="+mj-lt"/>
            </a:endParaRPr>
          </a:p>
        </p:txBody>
      </p:sp>
      <p:sp>
        <p:nvSpPr>
          <p:cNvPr id="6" name="Rectangle 5"/>
          <p:cNvSpPr/>
          <p:nvPr/>
        </p:nvSpPr>
        <p:spPr>
          <a:xfrm>
            <a:off x="1252023" y="4147657"/>
            <a:ext cx="10003697" cy="1107996"/>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There are no guarantees that an appeal will be upheld. It is important that you do not rely on the appeal process to gain a place at your preferred school. </a:t>
            </a:r>
            <a:br>
              <a:rPr lang="en-GB" sz="2200" dirty="0">
                <a:latin typeface="+mj-lt"/>
              </a:rPr>
            </a:br>
            <a:endParaRPr lang="en-GB" sz="2200" dirty="0">
              <a:latin typeface="+mj-lt"/>
            </a:endParaRPr>
          </a:p>
        </p:txBody>
      </p:sp>
      <p:sp>
        <p:nvSpPr>
          <p:cNvPr id="7" name="Rectangle 6"/>
          <p:cNvSpPr/>
          <p:nvPr/>
        </p:nvSpPr>
        <p:spPr>
          <a:xfrm>
            <a:off x="1252021" y="5255653"/>
            <a:ext cx="8039100" cy="769441"/>
          </a:xfrm>
          <a:prstGeom prst="rect">
            <a:avLst/>
          </a:prstGeom>
        </p:spPr>
        <p:txBody>
          <a:bodyPr wrap="square">
            <a:spAutoFit/>
          </a:bodyPr>
          <a:lstStyle/>
          <a:p>
            <a:pPr marL="342900" indent="-342900">
              <a:buFont typeface="Wingdings" panose="05000000000000000000" pitchFamily="2" charset="2"/>
              <a:buChar char="Ø"/>
            </a:pPr>
            <a:r>
              <a:rPr lang="en-GB" sz="2200" dirty="0">
                <a:latin typeface="+mj-lt"/>
              </a:rPr>
              <a:t>You can only appeal once per academic year unless there are significant and material changes to circumstances.</a:t>
            </a:r>
          </a:p>
        </p:txBody>
      </p:sp>
      <p:sp>
        <p:nvSpPr>
          <p:cNvPr id="8" name="Rectangle 7"/>
          <p:cNvSpPr/>
          <p:nvPr/>
        </p:nvSpPr>
        <p:spPr>
          <a:xfrm>
            <a:off x="1252026" y="1128216"/>
            <a:ext cx="10353466" cy="769441"/>
          </a:xfrm>
          <a:prstGeom prst="rect">
            <a:avLst/>
          </a:prstGeom>
        </p:spPr>
        <p:txBody>
          <a:bodyPr wrap="square">
            <a:spAutoFit/>
          </a:bodyPr>
          <a:lstStyle/>
          <a:p>
            <a:pPr marL="342900" indent="-342900">
              <a:buFont typeface="Wingdings" panose="05000000000000000000" pitchFamily="2" charset="2"/>
              <a:buChar char="Ø"/>
            </a:pPr>
            <a:r>
              <a:rPr lang="en-GB" sz="2200" u="sng" dirty="0">
                <a:solidFill>
                  <a:srgbClr val="7030A0"/>
                </a:solidFill>
                <a:latin typeface="+mj-lt"/>
              </a:rPr>
              <a:t>If it is not possible to allocate </a:t>
            </a:r>
            <a:r>
              <a:rPr lang="en-GB" sz="2200" dirty="0">
                <a:latin typeface="+mj-lt"/>
              </a:rPr>
              <a:t>your child a place at one of your preferred schools you can ask for your case to be considered by an independent appeal panel.</a:t>
            </a:r>
          </a:p>
        </p:txBody>
      </p:sp>
      <p:sp>
        <p:nvSpPr>
          <p:cNvPr id="12" name="Title 1"/>
          <p:cNvSpPr txBox="1">
            <a:spLocks noGrp="1"/>
          </p:cNvSpPr>
          <p:nvPr>
            <p:ph type="ctrTitle"/>
          </p:nvPr>
        </p:nvSpPr>
        <p:spPr>
          <a:xfrm>
            <a:off x="1716257" y="547855"/>
            <a:ext cx="9144000" cy="29164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7030A0"/>
                </a:solidFill>
              </a:rPr>
              <a:t>Appeal Process</a:t>
            </a:r>
          </a:p>
        </p:txBody>
      </p:sp>
    </p:spTree>
    <p:custDataLst>
      <p:tags r:id="rId1"/>
    </p:custDataLst>
    <p:extLst>
      <p:ext uri="{BB962C8B-B14F-4D97-AF65-F5344CB8AC3E}">
        <p14:creationId xmlns:p14="http://schemas.microsoft.com/office/powerpoint/2010/main" val="1422942627"/>
      </p:ext>
    </p:extLst>
  </p:cSld>
  <p:clrMapOvr>
    <a:masterClrMapping/>
  </p:clrMapOvr>
  <mc:AlternateContent xmlns:mc="http://schemas.openxmlformats.org/markup-compatibility/2006" xmlns:p14="http://schemas.microsoft.com/office/powerpoint/2010/main">
    <mc:Choice Requires="p14">
      <p:transition spd="slow" p14:dur="2000" advTm="31589"/>
    </mc:Choice>
    <mc:Fallback xmlns="">
      <p:transition spd="slow" advTm="315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id:image001.png@01D20AB4.B9322C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241880" y="5633777"/>
            <a:ext cx="1728000" cy="1116000"/>
          </a:xfrm>
          <a:prstGeom prst="rect">
            <a:avLst/>
          </a:prstGeom>
          <a:noFill/>
          <a:ln>
            <a:noFill/>
          </a:ln>
        </p:spPr>
      </p:pic>
      <p:sp>
        <p:nvSpPr>
          <p:cNvPr id="9" name="Rectangle 8"/>
          <p:cNvSpPr/>
          <p:nvPr/>
        </p:nvSpPr>
        <p:spPr>
          <a:xfrm>
            <a:off x="1482436" y="1206071"/>
            <a:ext cx="9927852" cy="4832092"/>
          </a:xfrm>
          <a:prstGeom prst="rect">
            <a:avLst/>
          </a:prstGeom>
        </p:spPr>
        <p:txBody>
          <a:bodyPr wrap="square">
            <a:spAutoFit/>
          </a:bodyPr>
          <a:lstStyle/>
          <a:p>
            <a:endParaRPr lang="en-GB" sz="2200" dirty="0">
              <a:latin typeface="+mj-lt"/>
            </a:endParaRPr>
          </a:p>
          <a:p>
            <a:r>
              <a:rPr lang="en-GB" sz="2200" dirty="0">
                <a:latin typeface="+mj-lt"/>
              </a:rPr>
              <a:t>The Access to Education Team will be sending further information through your child’s school advising of opportunities to join us via virtual question an answer sessions prior to the closing date. Please do join us. </a:t>
            </a:r>
            <a:br>
              <a:rPr lang="en-GB" sz="2200" dirty="0">
                <a:latin typeface="+mj-lt"/>
              </a:rPr>
            </a:br>
            <a:br>
              <a:rPr lang="en-GB" sz="2200" dirty="0">
                <a:latin typeface="+mj-lt"/>
              </a:rPr>
            </a:br>
            <a:endParaRPr lang="en-GB" sz="2200" dirty="0">
              <a:latin typeface="+mj-lt"/>
            </a:endParaRPr>
          </a:p>
          <a:p>
            <a:r>
              <a:rPr lang="en-GB" sz="2200" dirty="0">
                <a:latin typeface="+mj-lt"/>
              </a:rPr>
              <a:t>If you still have questions or would like to receive assistance with completing your child’s application please do not hesitate to contact the Access to Education Team by contacting </a:t>
            </a:r>
            <a:r>
              <a:rPr lang="en-GB" sz="2200">
                <a:latin typeface="+mj-lt"/>
                <a:hlinkClick r:id="rId6"/>
              </a:rPr>
              <a:t>accesstoeducation@luton.gov.uk</a:t>
            </a:r>
            <a:r>
              <a:rPr lang="en-GB" sz="2200">
                <a:latin typeface="+mj-lt"/>
              </a:rPr>
              <a:t> to </a:t>
            </a:r>
            <a:r>
              <a:rPr lang="en-GB" sz="2200" dirty="0">
                <a:latin typeface="+mj-lt"/>
              </a:rPr>
              <a:t>make an appointment for support.</a:t>
            </a:r>
          </a:p>
          <a:p>
            <a:endParaRPr lang="en-GB" sz="2200" dirty="0">
              <a:latin typeface="+mj-lt"/>
            </a:endParaRPr>
          </a:p>
          <a:p>
            <a:endParaRPr lang="en-GB" sz="2200" dirty="0">
              <a:latin typeface="+mj-lt"/>
            </a:endParaRPr>
          </a:p>
          <a:p>
            <a:r>
              <a:rPr lang="en-GB" sz="2200" dirty="0">
                <a:latin typeface="+mj-lt"/>
              </a:rPr>
              <a:t>We wish your child every success with their transition to high school.</a:t>
            </a:r>
          </a:p>
          <a:p>
            <a:endParaRPr lang="en-GB" sz="2200" dirty="0">
              <a:latin typeface="+mj-lt"/>
            </a:endParaRPr>
          </a:p>
          <a:p>
            <a:endParaRPr lang="en-GB" sz="2200" dirty="0">
              <a:latin typeface="+mj-lt"/>
            </a:endParaRPr>
          </a:p>
        </p:txBody>
      </p:sp>
      <p:sp>
        <p:nvSpPr>
          <p:cNvPr id="4" name="Title 3"/>
          <p:cNvSpPr>
            <a:spLocks noGrp="1"/>
          </p:cNvSpPr>
          <p:nvPr>
            <p:ph type="ctrTitle"/>
          </p:nvPr>
        </p:nvSpPr>
        <p:spPr>
          <a:xfrm>
            <a:off x="1482436" y="665595"/>
            <a:ext cx="9144000" cy="361380"/>
          </a:xfrm>
        </p:spPr>
        <p:txBody>
          <a:bodyPr>
            <a:normAutofit fontScale="90000"/>
          </a:bodyPr>
          <a:lstStyle/>
          <a:p>
            <a:r>
              <a:rPr lang="en-GB" sz="5300" dirty="0">
                <a:solidFill>
                  <a:srgbClr val="7030A0"/>
                </a:solidFill>
              </a:rPr>
              <a:t>Additional</a:t>
            </a:r>
            <a:r>
              <a:rPr lang="en-GB" dirty="0">
                <a:solidFill>
                  <a:srgbClr val="7030A0"/>
                </a:solidFill>
              </a:rPr>
              <a:t> support</a:t>
            </a:r>
          </a:p>
        </p:txBody>
      </p:sp>
    </p:spTree>
    <p:custDataLst>
      <p:tags r:id="rId1"/>
    </p:custDataLst>
    <p:extLst>
      <p:ext uri="{BB962C8B-B14F-4D97-AF65-F5344CB8AC3E}">
        <p14:creationId xmlns:p14="http://schemas.microsoft.com/office/powerpoint/2010/main" val="476456917"/>
      </p:ext>
    </p:extLst>
  </p:cSld>
  <p:clrMapOvr>
    <a:masterClrMapping/>
  </p:clrMapOvr>
  <mc:AlternateContent xmlns:mc="http://schemas.openxmlformats.org/markup-compatibility/2006" xmlns:p14="http://schemas.microsoft.com/office/powerpoint/2010/main">
    <mc:Choice Requires="p14">
      <p:transition spd="slow" p14:dur="2000" advTm="16734"/>
    </mc:Choice>
    <mc:Fallback xmlns="">
      <p:transition spd="slow" advTm="167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2|6.2|5.1|5.4|7.7"/>
</p:tagLst>
</file>

<file path=ppt/tags/tag2.xml><?xml version="1.0" encoding="utf-8"?>
<p:tagLst xmlns:a="http://schemas.openxmlformats.org/drawingml/2006/main" xmlns:r="http://schemas.openxmlformats.org/officeDocument/2006/relationships" xmlns:p="http://schemas.openxmlformats.org/presentationml/2006/main">
  <p:tag name="TIMING" val="|2.8|3.8|4.6|6.1|4.8"/>
</p:tagLst>
</file>

<file path=ppt/tags/tag3.xml><?xml version="1.0" encoding="utf-8"?>
<p:tagLst xmlns:a="http://schemas.openxmlformats.org/drawingml/2006/main" xmlns:r="http://schemas.openxmlformats.org/officeDocument/2006/relationships" xmlns:p="http://schemas.openxmlformats.org/presentationml/2006/main">
  <p:tag name="TIMING" val="|2.6|6.1"/>
</p:tagLst>
</file>

<file path=ppt/tags/tag4.xml><?xml version="1.0" encoding="utf-8"?>
<p:tagLst xmlns:a="http://schemas.openxmlformats.org/drawingml/2006/main" xmlns:r="http://schemas.openxmlformats.org/officeDocument/2006/relationships" xmlns:p="http://schemas.openxmlformats.org/presentationml/2006/main">
  <p:tag name="TIMING" val="|2.3|5.2"/>
</p:tagLst>
</file>

<file path=ppt/tags/tag5.xml><?xml version="1.0" encoding="utf-8"?>
<p:tagLst xmlns:a="http://schemas.openxmlformats.org/drawingml/2006/main" xmlns:r="http://schemas.openxmlformats.org/officeDocument/2006/relationships" xmlns:p="http://schemas.openxmlformats.org/presentationml/2006/main">
  <p:tag name="TIMING" val="|2.3|7.6|4.8|4.7|5.3"/>
</p:tagLst>
</file>

<file path=ppt/tags/tag6.xml><?xml version="1.0" encoding="utf-8"?>
<p:tagLst xmlns:a="http://schemas.openxmlformats.org/drawingml/2006/main" xmlns:r="http://schemas.openxmlformats.org/officeDocument/2006/relationships" xmlns:p="http://schemas.openxmlformats.org/presentationml/2006/main">
  <p:tag name="TIMING" val="|1.6|5.2|5.6"/>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1185</TotalTime>
  <Words>1883</Words>
  <Application>Microsoft Office PowerPoint</Application>
  <PresentationFormat>Widescreen</PresentationFormat>
  <Paragraphs>116</Paragraphs>
  <Slides>19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MS PGothic</vt:lpstr>
      <vt:lpstr>Arial</vt:lpstr>
      <vt:lpstr>Calibri</vt:lpstr>
      <vt:lpstr>Calibri Light</vt:lpstr>
      <vt:lpstr>Wingdings</vt:lpstr>
      <vt:lpstr>Office Theme</vt:lpstr>
      <vt:lpstr>How to apply for a high school place 2022</vt:lpstr>
      <vt:lpstr>Moving on to high school</vt:lpstr>
      <vt:lpstr>National closing date  31ST OCTOBER 2021 </vt:lpstr>
      <vt:lpstr>Things to remember</vt:lpstr>
      <vt:lpstr>Where to find the application?</vt:lpstr>
      <vt:lpstr> How to apply online stage 1</vt:lpstr>
      <vt:lpstr>    How to apply online stage 2  </vt:lpstr>
      <vt:lpstr>    How to apply online stage 3  </vt:lpstr>
      <vt:lpstr>  How to apply online stage 5</vt:lpstr>
      <vt:lpstr>Tips and hints on how to use the portal  </vt:lpstr>
      <vt:lpstr>Preferences  </vt:lpstr>
      <vt:lpstr>What to consider when thinking about preferences?</vt:lpstr>
      <vt:lpstr>Frequently asked questions</vt:lpstr>
      <vt:lpstr>Applying to Catholic schools </vt:lpstr>
      <vt:lpstr>    How to apply online stage 4  </vt:lpstr>
      <vt:lpstr>Applying to Private or Grammar schools </vt:lpstr>
      <vt:lpstr>When do we hear which school                                      has been allocated?  National Offer date is 1st March 2022</vt:lpstr>
      <vt:lpstr>Appeal Process</vt:lpstr>
      <vt:lpstr>Additional support</vt:lpstr>
    </vt:vector>
  </TitlesOfParts>
  <Company>LBC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Back, Tracey</dc:creator>
  <cp:lastModifiedBy>Colin Pickard</cp:lastModifiedBy>
  <cp:revision>135</cp:revision>
  <dcterms:created xsi:type="dcterms:W3CDTF">2020-09-08T14:17:20Z</dcterms:created>
  <dcterms:modified xsi:type="dcterms:W3CDTF">2021-09-27T06:19:02Z</dcterms:modified>
</cp:coreProperties>
</file>