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82" r:id="rId16"/>
    <p:sldId id="270" r:id="rId17"/>
    <p:sldId id="271" r:id="rId18"/>
    <p:sldId id="272" r:id="rId19"/>
    <p:sldId id="273" r:id="rId20"/>
    <p:sldId id="274" r:id="rId21"/>
    <p:sldId id="275" r:id="rId22"/>
    <p:sldId id="276" r:id="rId23"/>
    <p:sldId id="277" r:id="rId24"/>
    <p:sldId id="278" r:id="rId25"/>
    <p:sldId id="279" r:id="rId26"/>
    <p:sldId id="281" r:id="rId27"/>
    <p:sldId id="280"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3" d="100"/>
          <a:sy n="103" d="100"/>
        </p:scale>
        <p:origin x="23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fld id="{3FCE28AC-2DFF-4E02-9FE7-FF695A1AB5A0}" type="datetimeFigureOut">
              <a:rPr lang="en-GB" smtClean="0"/>
              <a:t>29/10/2019</a:t>
            </a:fld>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1E79F545-CDA9-4C85-B4DB-7B1CEB160A70}"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FCE28AC-2DFF-4E02-9FE7-FF695A1AB5A0}" type="datetimeFigureOut">
              <a:rPr lang="en-GB" smtClean="0"/>
              <a:t>29/10/2019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79F545-CDA9-4C85-B4DB-7B1CEB160A70}"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3FCE28AC-2DFF-4E02-9FE7-FF695A1AB5A0}" type="datetimeFigureOut">
              <a:rPr lang="en-GB" smtClean="0"/>
              <a:t>29/10/2019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79F545-CDA9-4C85-B4DB-7B1CEB160A70}"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3FCE28AC-2DFF-4E02-9FE7-FF695A1AB5A0}" type="datetimeFigureOut">
              <a:rPr lang="en-GB" smtClean="0"/>
              <a:t>29/10/2019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79F545-CDA9-4C85-B4DB-7B1CEB160A70}"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3FCE28AC-2DFF-4E02-9FE7-FF695A1AB5A0}" type="datetimeFigureOut">
              <a:rPr lang="en-GB" smtClean="0"/>
              <a:t>29/10/2019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E79F545-CDA9-4C85-B4DB-7B1CEB160A70}"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fld id="{3FCE28AC-2DFF-4E02-9FE7-FF695A1AB5A0}" type="datetimeFigureOut">
              <a:rPr lang="en-GB" smtClean="0"/>
              <a:t>29/10/2019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E79F545-CDA9-4C85-B4DB-7B1CEB160A70}"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CE28AC-2DFF-4E02-9FE7-FF695A1AB5A0}" type="datetimeFigureOut">
              <a:rPr lang="en-GB" smtClean="0"/>
              <a:t>29/10/2019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E79F545-CDA9-4C85-B4DB-7B1CEB160A70}"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3FCE28AC-2DFF-4E02-9FE7-FF695A1AB5A0}" type="datetimeFigureOut">
              <a:rPr lang="en-GB" smtClean="0"/>
              <a:t>29/10/2019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E79F545-CDA9-4C85-B4DB-7B1CEB160A70}"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3FCE28AC-2DFF-4E02-9FE7-FF695A1AB5A0}" type="datetimeFigureOut">
              <a:rPr lang="en-GB" smtClean="0"/>
              <a:t>29/10/2019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1E79F545-CDA9-4C85-B4DB-7B1CEB160A70}" type="slidenum">
              <a:rPr lang="en-GB" smtClean="0"/>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FCE28AC-2DFF-4E02-9FE7-FF695A1AB5A0}" type="datetimeFigureOut">
              <a:rPr lang="en-GB" smtClean="0"/>
              <a:t>29/10/2019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79F545-CDA9-4C85-B4DB-7B1CEB160A70}"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FCE28AC-2DFF-4E02-9FE7-FF695A1AB5A0}" type="datetimeFigureOut">
              <a:rPr lang="en-GB" smtClean="0"/>
              <a:t>29/10/2019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E79F545-CDA9-4C85-B4DB-7B1CEB160A70}"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3FCE28AC-2DFF-4E02-9FE7-FF695A1AB5A0}" type="datetimeFigureOut">
              <a:rPr lang="en-GB" smtClean="0"/>
              <a:t>29/10/2019</a:t>
            </a:fld>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1E79F545-CDA9-4C85-B4DB-7B1CEB160A70}" type="slidenum">
              <a:rPr lang="en-GB" smtClean="0"/>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hyperlink" Target="https://www.phonicsplay.co.uk/" TargetMode="External"/><Relationship Id="rId2" Type="http://schemas.openxmlformats.org/officeDocument/2006/relationships/hyperlink" Target="https://www.bbc.co.uk/cbeebies/games/alphablocks-games" TargetMode="External"/><Relationship Id="rId1" Type="http://schemas.openxmlformats.org/officeDocument/2006/relationships/slideLayout" Target="../slideLayouts/slideLayout2.xml"/><Relationship Id="rId5" Type="http://schemas.openxmlformats.org/officeDocument/2006/relationships/hyperlink" Target="https://www.youtube.com/watch?v=mMog84sQp3o" TargetMode="External"/><Relationship Id="rId4" Type="http://schemas.openxmlformats.org/officeDocument/2006/relationships/hyperlink" Target="https://www.youtube.com/watch?v=TvMyssfAUx0&amp;safe=active"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mj-lt"/>
              </a:rPr>
              <a:t>Phonics and Reading Meeting for Parents</a:t>
            </a:r>
          </a:p>
        </p:txBody>
      </p:sp>
      <p:sp>
        <p:nvSpPr>
          <p:cNvPr id="3" name="Subtitle 2"/>
          <p:cNvSpPr>
            <a:spLocks noGrp="1"/>
          </p:cNvSpPr>
          <p:nvPr>
            <p:ph type="subTitle" idx="1"/>
          </p:nvPr>
        </p:nvSpPr>
        <p:spPr/>
        <p:txBody>
          <a:bodyPr/>
          <a:lstStyle/>
          <a:p>
            <a:r>
              <a:rPr lang="en-GB" dirty="0"/>
              <a:t>Wednesday 9</a:t>
            </a:r>
            <a:r>
              <a:rPr lang="en-GB" baseline="30000" dirty="0"/>
              <a:t>th</a:t>
            </a:r>
            <a:r>
              <a:rPr lang="en-GB" dirty="0"/>
              <a:t> October 2019</a:t>
            </a:r>
          </a:p>
        </p:txBody>
      </p:sp>
    </p:spTree>
    <p:extLst>
      <p:ext uri="{BB962C8B-B14F-4D97-AF65-F5344CB8AC3E}">
        <p14:creationId xmlns:p14="http://schemas.microsoft.com/office/powerpoint/2010/main" val="25852295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39000" cy="948720"/>
          </a:xfrm>
        </p:spPr>
        <p:txBody>
          <a:bodyPr/>
          <a:lstStyle/>
          <a:p>
            <a:pPr algn="ctr"/>
            <a:r>
              <a:rPr lang="en-GB" dirty="0">
                <a:solidFill>
                  <a:schemeClr val="tx1"/>
                </a:solidFill>
              </a:rPr>
              <a:t>What is phonics?</a:t>
            </a:r>
          </a:p>
        </p:txBody>
      </p:sp>
      <p:sp>
        <p:nvSpPr>
          <p:cNvPr id="3" name="Content Placeholder 2"/>
          <p:cNvSpPr>
            <a:spLocks noGrp="1"/>
          </p:cNvSpPr>
          <p:nvPr>
            <p:ph idx="1"/>
          </p:nvPr>
        </p:nvSpPr>
        <p:spPr/>
        <p:txBody>
          <a:bodyPr/>
          <a:lstStyle/>
          <a:p>
            <a:r>
              <a:rPr lang="en-GB" dirty="0">
                <a:latin typeface="Century Gothic" panose="020B0502020202020204" pitchFamily="34" charset="0"/>
              </a:rPr>
              <a:t>Identifying </a:t>
            </a:r>
            <a:r>
              <a:rPr lang="en-GB" altLang="en-US" dirty="0">
                <a:solidFill>
                  <a:srgbClr val="000000"/>
                </a:solidFill>
                <a:latin typeface="Century Gothic" panose="020B0502020202020204" pitchFamily="34" charset="0"/>
                <a:cs typeface="Arial" charset="0"/>
              </a:rPr>
              <a:t>sounds in spoken words.</a:t>
            </a:r>
          </a:p>
          <a:p>
            <a:r>
              <a:rPr lang="en-GB" dirty="0">
                <a:latin typeface="Century Gothic" panose="020B0502020202020204" pitchFamily="34" charset="0"/>
              </a:rPr>
              <a:t> </a:t>
            </a:r>
            <a:r>
              <a:rPr lang="en-GB" altLang="en-US" dirty="0">
                <a:solidFill>
                  <a:srgbClr val="000000"/>
                </a:solidFill>
                <a:latin typeface="Century Gothic" panose="020B0502020202020204" pitchFamily="34" charset="0"/>
                <a:cs typeface="Arial" charset="0"/>
              </a:rPr>
              <a:t>recognising the common spellings of each sounds.</a:t>
            </a:r>
          </a:p>
          <a:p>
            <a:pPr marL="274320" lvl="2" indent="-274320">
              <a:buClr>
                <a:schemeClr val="accent3"/>
              </a:buClr>
              <a:buSzPct val="95000"/>
            </a:pPr>
            <a:r>
              <a:rPr lang="en-GB" altLang="en-US" sz="2600" dirty="0">
                <a:solidFill>
                  <a:srgbClr val="000000"/>
                </a:solidFill>
                <a:latin typeface="Century Gothic" panose="020B0502020202020204" pitchFamily="34" charset="0"/>
                <a:cs typeface="Arial" charset="0"/>
              </a:rPr>
              <a:t>blending sounds into words for reading.</a:t>
            </a:r>
          </a:p>
          <a:p>
            <a:r>
              <a:rPr lang="en-GB" altLang="en-US" dirty="0">
                <a:solidFill>
                  <a:srgbClr val="000000"/>
                </a:solidFill>
                <a:latin typeface="Century Gothic" panose="020B0502020202020204" pitchFamily="34" charset="0"/>
                <a:cs typeface="Arial" charset="0"/>
              </a:rPr>
              <a:t>segmenting words into sounds for spelling.</a:t>
            </a:r>
          </a:p>
          <a:p>
            <a:pPr marL="0" indent="0">
              <a:buNone/>
            </a:pPr>
            <a:endParaRPr lang="en-GB" dirty="0">
              <a:latin typeface="Century Gothic" panose="020B0502020202020204" pitchFamily="34" charset="0"/>
            </a:endParaRPr>
          </a:p>
        </p:txBody>
      </p:sp>
    </p:spTree>
    <p:extLst>
      <p:ext uri="{BB962C8B-B14F-4D97-AF65-F5344CB8AC3E}">
        <p14:creationId xmlns:p14="http://schemas.microsoft.com/office/powerpoint/2010/main" val="2165923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latin typeface="Century Gothic" panose="020B0502020202020204" pitchFamily="34" charset="0"/>
              </a:rPr>
              <a:t>Letters and Sounds</a:t>
            </a:r>
          </a:p>
        </p:txBody>
      </p:sp>
      <p:sp>
        <p:nvSpPr>
          <p:cNvPr id="3" name="Content Placeholder 2"/>
          <p:cNvSpPr>
            <a:spLocks noGrp="1"/>
          </p:cNvSpPr>
          <p:nvPr>
            <p:ph idx="1"/>
          </p:nvPr>
        </p:nvSpPr>
        <p:spPr/>
        <p:txBody>
          <a:bodyPr/>
          <a:lstStyle/>
          <a:p>
            <a:pPr marL="0" indent="0">
              <a:buNone/>
            </a:pPr>
            <a:r>
              <a:rPr lang="en-GB" sz="4000" dirty="0">
                <a:latin typeface="Century Gothic" panose="020B0502020202020204" pitchFamily="34" charset="0"/>
              </a:rPr>
              <a:t>In school, we follow the Letters and Sounds programme. Letters and Sounds is a phonics resource published by the Department for Education which consists of six phases.</a:t>
            </a:r>
          </a:p>
          <a:p>
            <a:endParaRPr lang="en-GB" dirty="0"/>
          </a:p>
        </p:txBody>
      </p:sp>
    </p:spTree>
    <p:extLst>
      <p:ext uri="{BB962C8B-B14F-4D97-AF65-F5344CB8AC3E}">
        <p14:creationId xmlns:p14="http://schemas.microsoft.com/office/powerpoint/2010/main" val="25923142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32656"/>
            <a:ext cx="8229600" cy="1143000"/>
          </a:xfrm>
        </p:spPr>
        <p:txBody>
          <a:bodyPr/>
          <a:lstStyle/>
          <a:p>
            <a:pPr algn="ctr"/>
            <a:r>
              <a:rPr lang="en-GB" b="1" dirty="0">
                <a:latin typeface="Century Gothic" panose="020B0502020202020204" pitchFamily="34" charset="0"/>
              </a:rPr>
              <a:t>Terminology</a:t>
            </a:r>
          </a:p>
        </p:txBody>
      </p:sp>
      <p:sp>
        <p:nvSpPr>
          <p:cNvPr id="3" name="Content Placeholder 2"/>
          <p:cNvSpPr>
            <a:spLocks noGrp="1"/>
          </p:cNvSpPr>
          <p:nvPr>
            <p:ph idx="1"/>
          </p:nvPr>
        </p:nvSpPr>
        <p:spPr>
          <a:xfrm>
            <a:off x="467544" y="1772816"/>
            <a:ext cx="8229600" cy="4695800"/>
          </a:xfrm>
        </p:spPr>
        <p:txBody>
          <a:bodyPr>
            <a:normAutofit fontScale="92500" lnSpcReduction="20000"/>
          </a:bodyPr>
          <a:lstStyle/>
          <a:p>
            <a:r>
              <a:rPr lang="en-GB" dirty="0">
                <a:latin typeface="Century Gothic" panose="020B0502020202020204" pitchFamily="34" charset="0"/>
              </a:rPr>
              <a:t>Phoneme – </a:t>
            </a:r>
            <a:r>
              <a:rPr lang="en-GB" dirty="0">
                <a:solidFill>
                  <a:schemeClr val="accent1"/>
                </a:solidFill>
                <a:latin typeface="Century Gothic" panose="020B0502020202020204" pitchFamily="34" charset="0"/>
              </a:rPr>
              <a:t>the smallest unit of sound in a word</a:t>
            </a:r>
            <a:endParaRPr lang="en-GB" dirty="0">
              <a:latin typeface="Century Gothic" panose="020B0502020202020204" pitchFamily="34" charset="0"/>
            </a:endParaRPr>
          </a:p>
          <a:p>
            <a:r>
              <a:rPr lang="en-GB" dirty="0">
                <a:latin typeface="Century Gothic" panose="020B0502020202020204" pitchFamily="34" charset="0"/>
              </a:rPr>
              <a:t>Grapheme – </a:t>
            </a:r>
            <a:r>
              <a:rPr lang="en-GB" dirty="0">
                <a:solidFill>
                  <a:schemeClr val="accent1"/>
                </a:solidFill>
                <a:latin typeface="Century Gothic" panose="020B0502020202020204" pitchFamily="34" charset="0"/>
              </a:rPr>
              <a:t>a letter or group of letters that represents a sound</a:t>
            </a:r>
          </a:p>
          <a:p>
            <a:r>
              <a:rPr lang="en-GB" dirty="0">
                <a:latin typeface="Century Gothic" panose="020B0502020202020204" pitchFamily="34" charset="0"/>
              </a:rPr>
              <a:t>Segmenting – </a:t>
            </a:r>
            <a:r>
              <a:rPr lang="en-GB" dirty="0">
                <a:solidFill>
                  <a:schemeClr val="accent1"/>
                </a:solidFill>
                <a:latin typeface="Century Gothic" panose="020B0502020202020204" pitchFamily="34" charset="0"/>
              </a:rPr>
              <a:t>breaking the word down for spelling</a:t>
            </a:r>
          </a:p>
          <a:p>
            <a:r>
              <a:rPr lang="en-GB" dirty="0">
                <a:latin typeface="Century Gothic" panose="020B0502020202020204" pitchFamily="34" charset="0"/>
              </a:rPr>
              <a:t>Blending – </a:t>
            </a:r>
            <a:r>
              <a:rPr lang="en-GB" dirty="0">
                <a:solidFill>
                  <a:schemeClr val="accent1"/>
                </a:solidFill>
                <a:latin typeface="Century Gothic" panose="020B0502020202020204" pitchFamily="34" charset="0"/>
              </a:rPr>
              <a:t>building words from sounds to read</a:t>
            </a:r>
          </a:p>
          <a:p>
            <a:r>
              <a:rPr lang="en-GB" dirty="0">
                <a:latin typeface="Century Gothic" panose="020B0502020202020204" pitchFamily="34" charset="0"/>
              </a:rPr>
              <a:t>Digraph – </a:t>
            </a:r>
            <a:r>
              <a:rPr lang="en-GB" dirty="0">
                <a:solidFill>
                  <a:schemeClr val="accent1"/>
                </a:solidFill>
                <a:latin typeface="Century Gothic" panose="020B0502020202020204" pitchFamily="34" charset="0"/>
              </a:rPr>
              <a:t>a grapheme where two letters make one sound</a:t>
            </a:r>
          </a:p>
          <a:p>
            <a:r>
              <a:rPr lang="en-GB" dirty="0" err="1">
                <a:latin typeface="Century Gothic" panose="020B0502020202020204" pitchFamily="34" charset="0"/>
              </a:rPr>
              <a:t>Trigraph</a:t>
            </a:r>
            <a:r>
              <a:rPr lang="en-GB" dirty="0">
                <a:latin typeface="Century Gothic" panose="020B0502020202020204" pitchFamily="34" charset="0"/>
              </a:rPr>
              <a:t> – </a:t>
            </a:r>
            <a:r>
              <a:rPr lang="en-GB" dirty="0">
                <a:solidFill>
                  <a:schemeClr val="accent1"/>
                </a:solidFill>
                <a:latin typeface="Century Gothic" panose="020B0502020202020204" pitchFamily="34" charset="0"/>
              </a:rPr>
              <a:t>a grapheme where three letters make one sound</a:t>
            </a:r>
            <a:endParaRPr lang="en-GB" dirty="0">
              <a:latin typeface="Century Gothic" panose="020B0502020202020204" pitchFamily="34" charset="0"/>
            </a:endParaRPr>
          </a:p>
          <a:p>
            <a:r>
              <a:rPr lang="en-GB" dirty="0">
                <a:latin typeface="Century Gothic" panose="020B0502020202020204" pitchFamily="34" charset="0"/>
              </a:rPr>
              <a:t>Split digraph – </a:t>
            </a:r>
            <a:r>
              <a:rPr lang="en-GB" dirty="0">
                <a:solidFill>
                  <a:schemeClr val="accent1"/>
                </a:solidFill>
                <a:latin typeface="Century Gothic" panose="020B0502020202020204" pitchFamily="34" charset="0"/>
              </a:rPr>
              <a:t>a digraph where the two letters are not together e.g. like</a:t>
            </a:r>
            <a:endParaRPr lang="en-GB" dirty="0">
              <a:latin typeface="Century Gothic" panose="020B0502020202020204" pitchFamily="34" charset="0"/>
            </a:endParaRPr>
          </a:p>
          <a:p>
            <a:r>
              <a:rPr lang="en-GB" dirty="0">
                <a:latin typeface="Century Gothic" panose="020B0502020202020204" pitchFamily="34" charset="0"/>
              </a:rPr>
              <a:t>Tricky words – </a:t>
            </a:r>
            <a:r>
              <a:rPr lang="en-GB" dirty="0">
                <a:solidFill>
                  <a:schemeClr val="accent1"/>
                </a:solidFill>
                <a:latin typeface="Century Gothic" panose="020B0502020202020204" pitchFamily="34" charset="0"/>
              </a:rPr>
              <a:t>words that cannot be sounded e.g. was </a:t>
            </a:r>
            <a:endParaRPr lang="en-GB" dirty="0">
              <a:latin typeface="Century Gothic" panose="020B0502020202020204" pitchFamily="34" charset="0"/>
            </a:endParaRPr>
          </a:p>
        </p:txBody>
      </p:sp>
    </p:spTree>
    <p:extLst>
      <p:ext uri="{BB962C8B-B14F-4D97-AF65-F5344CB8AC3E}">
        <p14:creationId xmlns:p14="http://schemas.microsoft.com/office/powerpoint/2010/main" val="17748659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Phase 1 </a:t>
            </a:r>
            <a:br>
              <a:rPr lang="en-GB" dirty="0"/>
            </a:br>
            <a:r>
              <a:rPr lang="en-GB" sz="3100" dirty="0"/>
              <a:t>This should be covered when the children are at Nursery</a:t>
            </a:r>
          </a:p>
        </p:txBody>
      </p:sp>
      <p:sp>
        <p:nvSpPr>
          <p:cNvPr id="3" name="Content Placeholder 2"/>
          <p:cNvSpPr>
            <a:spLocks noGrp="1"/>
          </p:cNvSpPr>
          <p:nvPr>
            <p:ph idx="1"/>
          </p:nvPr>
        </p:nvSpPr>
        <p:spPr/>
        <p:txBody>
          <a:bodyPr>
            <a:normAutofit fontScale="77500" lnSpcReduction="20000"/>
          </a:bodyPr>
          <a:lstStyle/>
          <a:p>
            <a:pPr>
              <a:lnSpc>
                <a:spcPct val="150000"/>
              </a:lnSpc>
            </a:pPr>
            <a:r>
              <a:rPr lang="en-GB" sz="2800" dirty="0">
                <a:latin typeface="Century Gothic" panose="020B0502020202020204" pitchFamily="34" charset="0"/>
              </a:rPr>
              <a:t>There are 7 aspects with 3 strands.</a:t>
            </a:r>
          </a:p>
          <a:p>
            <a:pPr>
              <a:lnSpc>
                <a:spcPct val="150000"/>
              </a:lnSpc>
            </a:pPr>
            <a:r>
              <a:rPr lang="en-GB" sz="2800" dirty="0">
                <a:latin typeface="Century Gothic" panose="020B0502020202020204" pitchFamily="34" charset="0"/>
              </a:rPr>
              <a:t>A1 – Environmental</a:t>
            </a:r>
          </a:p>
          <a:p>
            <a:pPr>
              <a:lnSpc>
                <a:spcPct val="150000"/>
              </a:lnSpc>
            </a:pPr>
            <a:r>
              <a:rPr lang="en-GB" sz="2800" dirty="0">
                <a:latin typeface="Century Gothic" panose="020B0502020202020204" pitchFamily="34" charset="0"/>
              </a:rPr>
              <a:t>A2 – Instrumental sounds</a:t>
            </a:r>
          </a:p>
          <a:p>
            <a:pPr>
              <a:lnSpc>
                <a:spcPct val="150000"/>
              </a:lnSpc>
            </a:pPr>
            <a:r>
              <a:rPr lang="en-GB" sz="2800" dirty="0">
                <a:latin typeface="Century Gothic" panose="020B0502020202020204" pitchFamily="34" charset="0"/>
              </a:rPr>
              <a:t>A3 – Body Percussion</a:t>
            </a:r>
          </a:p>
          <a:p>
            <a:pPr>
              <a:lnSpc>
                <a:spcPct val="150000"/>
              </a:lnSpc>
            </a:pPr>
            <a:r>
              <a:rPr lang="en-GB" sz="2800" dirty="0">
                <a:latin typeface="Century Gothic" panose="020B0502020202020204" pitchFamily="34" charset="0"/>
              </a:rPr>
              <a:t>A4 – Rhythm and rhyme</a:t>
            </a:r>
          </a:p>
          <a:p>
            <a:pPr>
              <a:lnSpc>
                <a:spcPct val="150000"/>
              </a:lnSpc>
            </a:pPr>
            <a:r>
              <a:rPr lang="en-GB" sz="2800" dirty="0">
                <a:latin typeface="Century Gothic" panose="020B0502020202020204" pitchFamily="34" charset="0"/>
              </a:rPr>
              <a:t>A5 – Alliteration</a:t>
            </a:r>
          </a:p>
          <a:p>
            <a:pPr>
              <a:lnSpc>
                <a:spcPct val="150000"/>
              </a:lnSpc>
            </a:pPr>
            <a:r>
              <a:rPr lang="en-GB" sz="2800" dirty="0">
                <a:latin typeface="Century Gothic" panose="020B0502020202020204" pitchFamily="34" charset="0"/>
              </a:rPr>
              <a:t>A6 – Voice sounds</a:t>
            </a:r>
          </a:p>
          <a:p>
            <a:pPr>
              <a:lnSpc>
                <a:spcPct val="150000"/>
              </a:lnSpc>
            </a:pPr>
            <a:r>
              <a:rPr lang="en-GB" sz="2800" dirty="0">
                <a:latin typeface="Century Gothic" panose="020B0502020202020204" pitchFamily="34" charset="0"/>
              </a:rPr>
              <a:t>A7 – Oral blending and segmenting.</a:t>
            </a:r>
          </a:p>
          <a:p>
            <a:endParaRPr lang="en-GB" dirty="0"/>
          </a:p>
        </p:txBody>
      </p:sp>
    </p:spTree>
    <p:extLst>
      <p:ext uri="{BB962C8B-B14F-4D97-AF65-F5344CB8AC3E}">
        <p14:creationId xmlns:p14="http://schemas.microsoft.com/office/powerpoint/2010/main" val="1751611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Phase 2</a:t>
            </a:r>
            <a:br>
              <a:rPr lang="en-GB" dirty="0"/>
            </a:br>
            <a:r>
              <a:rPr lang="en-GB" sz="2800" dirty="0"/>
              <a:t>This is taught in Foundation Stage</a:t>
            </a:r>
            <a:endParaRPr lang="en-GB" dirty="0"/>
          </a:p>
        </p:txBody>
      </p:sp>
      <p:sp>
        <p:nvSpPr>
          <p:cNvPr id="3" name="Content Placeholder 2"/>
          <p:cNvSpPr>
            <a:spLocks noGrp="1"/>
          </p:cNvSpPr>
          <p:nvPr>
            <p:ph idx="1"/>
          </p:nvPr>
        </p:nvSpPr>
        <p:spPr/>
        <p:txBody>
          <a:bodyPr>
            <a:normAutofit fontScale="92500" lnSpcReduction="10000"/>
          </a:bodyPr>
          <a:lstStyle/>
          <a:p>
            <a:r>
              <a:rPr lang="en-GB" sz="3600" b="1" dirty="0">
                <a:latin typeface="Century Gothic" panose="020B0502020202020204" pitchFamily="34" charset="0"/>
              </a:rPr>
              <a:t>Set 1</a:t>
            </a:r>
            <a:r>
              <a:rPr lang="en-GB" sz="3600" dirty="0">
                <a:latin typeface="Century Gothic" panose="020B0502020202020204" pitchFamily="34" charset="0"/>
              </a:rPr>
              <a:t>: s, a, t, p</a:t>
            </a:r>
          </a:p>
          <a:p>
            <a:r>
              <a:rPr lang="en-GB" sz="3600" b="1" dirty="0">
                <a:latin typeface="Century Gothic" panose="020B0502020202020204" pitchFamily="34" charset="0"/>
              </a:rPr>
              <a:t>Set 2</a:t>
            </a:r>
            <a:r>
              <a:rPr lang="en-GB" sz="3600" dirty="0">
                <a:latin typeface="Century Gothic" panose="020B0502020202020204" pitchFamily="34" charset="0"/>
              </a:rPr>
              <a:t>: </a:t>
            </a:r>
            <a:r>
              <a:rPr lang="en-GB" sz="3600" dirty="0" err="1">
                <a:latin typeface="Century Gothic" panose="020B0502020202020204" pitchFamily="34" charset="0"/>
              </a:rPr>
              <a:t>i</a:t>
            </a:r>
            <a:r>
              <a:rPr lang="en-GB" sz="3600" dirty="0">
                <a:latin typeface="Century Gothic" panose="020B0502020202020204" pitchFamily="34" charset="0"/>
              </a:rPr>
              <a:t>, n, m, d</a:t>
            </a:r>
          </a:p>
          <a:p>
            <a:r>
              <a:rPr lang="en-GB" sz="3600" b="1" dirty="0">
                <a:latin typeface="Century Gothic" panose="020B0502020202020204" pitchFamily="34" charset="0"/>
              </a:rPr>
              <a:t>Set 3</a:t>
            </a:r>
            <a:r>
              <a:rPr lang="en-GB" sz="3600" dirty="0">
                <a:latin typeface="Century Gothic" panose="020B0502020202020204" pitchFamily="34" charset="0"/>
              </a:rPr>
              <a:t>: g, o, c, k</a:t>
            </a:r>
          </a:p>
          <a:p>
            <a:r>
              <a:rPr lang="en-GB" sz="3600" b="1" dirty="0">
                <a:latin typeface="Century Gothic" panose="020B0502020202020204" pitchFamily="34" charset="0"/>
              </a:rPr>
              <a:t>Set 4</a:t>
            </a:r>
            <a:r>
              <a:rPr lang="en-GB" sz="3600" dirty="0">
                <a:latin typeface="Century Gothic" panose="020B0502020202020204" pitchFamily="34" charset="0"/>
              </a:rPr>
              <a:t>: </a:t>
            </a:r>
            <a:r>
              <a:rPr lang="en-GB" sz="3600" dirty="0" err="1">
                <a:latin typeface="Century Gothic" panose="020B0502020202020204" pitchFamily="34" charset="0"/>
              </a:rPr>
              <a:t>ck</a:t>
            </a:r>
            <a:r>
              <a:rPr lang="en-GB" sz="3600" dirty="0">
                <a:latin typeface="Century Gothic" panose="020B0502020202020204" pitchFamily="34" charset="0"/>
              </a:rPr>
              <a:t>, e, u, r</a:t>
            </a:r>
          </a:p>
          <a:p>
            <a:r>
              <a:rPr lang="en-GB" sz="3600" b="1" dirty="0">
                <a:latin typeface="Century Gothic" panose="020B0502020202020204" pitchFamily="34" charset="0"/>
              </a:rPr>
              <a:t>Set 5</a:t>
            </a:r>
            <a:r>
              <a:rPr lang="en-GB" sz="3600" dirty="0">
                <a:latin typeface="Century Gothic" panose="020B0502020202020204" pitchFamily="34" charset="0"/>
              </a:rPr>
              <a:t>: h, b, f, </a:t>
            </a:r>
            <a:r>
              <a:rPr lang="en-GB" sz="3600" dirty="0" err="1">
                <a:latin typeface="Century Gothic" panose="020B0502020202020204" pitchFamily="34" charset="0"/>
              </a:rPr>
              <a:t>ff</a:t>
            </a:r>
            <a:r>
              <a:rPr lang="en-GB" sz="3600" dirty="0">
                <a:latin typeface="Century Gothic" panose="020B0502020202020204" pitchFamily="34" charset="0"/>
              </a:rPr>
              <a:t>, l, </a:t>
            </a:r>
            <a:r>
              <a:rPr lang="en-GB" sz="3600" dirty="0" err="1">
                <a:latin typeface="Century Gothic" panose="020B0502020202020204" pitchFamily="34" charset="0"/>
              </a:rPr>
              <a:t>ll</a:t>
            </a:r>
            <a:r>
              <a:rPr lang="en-GB" sz="3600" dirty="0">
                <a:latin typeface="Century Gothic" panose="020B0502020202020204" pitchFamily="34" charset="0"/>
              </a:rPr>
              <a:t>, </a:t>
            </a:r>
            <a:r>
              <a:rPr lang="en-GB" sz="3600" dirty="0" err="1">
                <a:latin typeface="Century Gothic" panose="020B0502020202020204" pitchFamily="34" charset="0"/>
              </a:rPr>
              <a:t>ss</a:t>
            </a:r>
            <a:endParaRPr lang="en-GB" sz="3600" dirty="0">
              <a:latin typeface="Century Gothic" panose="020B0502020202020204" pitchFamily="34" charset="0"/>
            </a:endParaRPr>
          </a:p>
          <a:p>
            <a:r>
              <a:rPr lang="en-GB" sz="3600" dirty="0">
                <a:latin typeface="Century Gothic" panose="020B0502020202020204" pitchFamily="34" charset="0"/>
              </a:rPr>
              <a:t>Tricky words – the to, go, no I</a:t>
            </a:r>
          </a:p>
          <a:p>
            <a:r>
              <a:rPr lang="en-GB" sz="3600" dirty="0">
                <a:latin typeface="Century Gothic" panose="020B0502020202020204" pitchFamily="34" charset="0"/>
              </a:rPr>
              <a:t>Read and write VC e.g. ‘at’ and CVC words e.g. ‘cat’</a:t>
            </a:r>
          </a:p>
          <a:p>
            <a:endParaRPr lang="en-GB" sz="3600" dirty="0">
              <a:latin typeface="Century Gothic" panose="020B0502020202020204" pitchFamily="34" charset="0"/>
            </a:endParaRPr>
          </a:p>
        </p:txBody>
      </p:sp>
    </p:spTree>
    <p:extLst>
      <p:ext uri="{BB962C8B-B14F-4D97-AF65-F5344CB8AC3E}">
        <p14:creationId xmlns:p14="http://schemas.microsoft.com/office/powerpoint/2010/main" val="692616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Phase 3</a:t>
            </a:r>
            <a:br>
              <a:rPr lang="en-GB" dirty="0"/>
            </a:br>
            <a:r>
              <a:rPr lang="en-GB" sz="3100" dirty="0"/>
              <a:t>This is taught in Foundation Stage</a:t>
            </a:r>
          </a:p>
        </p:txBody>
      </p:sp>
      <p:sp>
        <p:nvSpPr>
          <p:cNvPr id="3" name="Content Placeholder 2"/>
          <p:cNvSpPr>
            <a:spLocks noGrp="1"/>
          </p:cNvSpPr>
          <p:nvPr>
            <p:ph idx="1"/>
          </p:nvPr>
        </p:nvSpPr>
        <p:spPr/>
        <p:txBody>
          <a:bodyPr>
            <a:normAutofit fontScale="92500" lnSpcReduction="10000"/>
          </a:bodyPr>
          <a:lstStyle/>
          <a:p>
            <a:r>
              <a:rPr lang="en-GB" sz="2800" b="1" dirty="0">
                <a:latin typeface="Century Gothic" panose="020B0502020202020204" pitchFamily="34" charset="0"/>
              </a:rPr>
              <a:t>Set 6:</a:t>
            </a:r>
            <a:r>
              <a:rPr lang="en-GB" sz="2800" dirty="0">
                <a:latin typeface="Century Gothic" panose="020B0502020202020204" pitchFamily="34" charset="0"/>
              </a:rPr>
              <a:t> j, v, w, x</a:t>
            </a:r>
          </a:p>
          <a:p>
            <a:r>
              <a:rPr lang="en-GB" sz="2800" b="1" dirty="0">
                <a:latin typeface="Century Gothic" panose="020B0502020202020204" pitchFamily="34" charset="0"/>
              </a:rPr>
              <a:t>Set 7</a:t>
            </a:r>
            <a:r>
              <a:rPr lang="en-GB" sz="2800" dirty="0">
                <a:latin typeface="Century Gothic" panose="020B0502020202020204" pitchFamily="34" charset="0"/>
              </a:rPr>
              <a:t>: y, z, </a:t>
            </a:r>
            <a:r>
              <a:rPr lang="en-GB" sz="2800" dirty="0" err="1">
                <a:latin typeface="Century Gothic" panose="020B0502020202020204" pitchFamily="34" charset="0"/>
              </a:rPr>
              <a:t>zz</a:t>
            </a:r>
            <a:r>
              <a:rPr lang="en-GB" sz="2800" dirty="0">
                <a:latin typeface="Century Gothic" panose="020B0502020202020204" pitchFamily="34" charset="0"/>
              </a:rPr>
              <a:t>, </a:t>
            </a:r>
            <a:r>
              <a:rPr lang="en-GB" sz="2800" dirty="0" err="1">
                <a:latin typeface="Century Gothic" panose="020B0502020202020204" pitchFamily="34" charset="0"/>
              </a:rPr>
              <a:t>qu</a:t>
            </a:r>
            <a:endParaRPr lang="en-GB" sz="2800" dirty="0">
              <a:latin typeface="Century Gothic" panose="020B0502020202020204" pitchFamily="34" charset="0"/>
            </a:endParaRPr>
          </a:p>
          <a:p>
            <a:r>
              <a:rPr lang="en-GB" sz="2800" b="1" dirty="0">
                <a:latin typeface="Century Gothic" panose="020B0502020202020204" pitchFamily="34" charset="0"/>
              </a:rPr>
              <a:t>Consonant digraphs</a:t>
            </a:r>
            <a:r>
              <a:rPr lang="en-GB" sz="2800" dirty="0">
                <a:latin typeface="Century Gothic" panose="020B0502020202020204" pitchFamily="34" charset="0"/>
              </a:rPr>
              <a:t>: </a:t>
            </a:r>
            <a:r>
              <a:rPr lang="en-GB" sz="2800" dirty="0" err="1">
                <a:latin typeface="Century Gothic" panose="020B0502020202020204" pitchFamily="34" charset="0"/>
              </a:rPr>
              <a:t>ch</a:t>
            </a:r>
            <a:r>
              <a:rPr lang="en-GB" sz="2800" dirty="0">
                <a:latin typeface="Century Gothic" panose="020B0502020202020204" pitchFamily="34" charset="0"/>
              </a:rPr>
              <a:t>, </a:t>
            </a:r>
            <a:r>
              <a:rPr lang="en-GB" sz="2800" dirty="0" err="1">
                <a:latin typeface="Century Gothic" panose="020B0502020202020204" pitchFamily="34" charset="0"/>
              </a:rPr>
              <a:t>sh</a:t>
            </a:r>
            <a:r>
              <a:rPr lang="en-GB" sz="2800" dirty="0">
                <a:latin typeface="Century Gothic" panose="020B0502020202020204" pitchFamily="34" charset="0"/>
              </a:rPr>
              <a:t>, </a:t>
            </a:r>
            <a:r>
              <a:rPr lang="en-GB" sz="2800" dirty="0" err="1">
                <a:latin typeface="Century Gothic" panose="020B0502020202020204" pitchFamily="34" charset="0"/>
              </a:rPr>
              <a:t>th</a:t>
            </a:r>
            <a:r>
              <a:rPr lang="en-GB" sz="2800" dirty="0">
                <a:latin typeface="Century Gothic" panose="020B0502020202020204" pitchFamily="34" charset="0"/>
              </a:rPr>
              <a:t>, ng</a:t>
            </a:r>
          </a:p>
          <a:p>
            <a:r>
              <a:rPr lang="en-GB" sz="2800" b="1" dirty="0">
                <a:latin typeface="Century Gothic" panose="020B0502020202020204" pitchFamily="34" charset="0"/>
              </a:rPr>
              <a:t>Vowel digraphs</a:t>
            </a:r>
            <a:r>
              <a:rPr lang="en-GB" sz="2800" dirty="0">
                <a:latin typeface="Century Gothic" panose="020B0502020202020204" pitchFamily="34" charset="0"/>
              </a:rPr>
              <a:t>: </a:t>
            </a:r>
            <a:r>
              <a:rPr lang="en-GB" sz="2800" dirty="0" err="1">
                <a:latin typeface="Century Gothic" panose="020B0502020202020204" pitchFamily="34" charset="0"/>
              </a:rPr>
              <a:t>ai</a:t>
            </a:r>
            <a:r>
              <a:rPr lang="en-GB" sz="2800" dirty="0">
                <a:latin typeface="Century Gothic" panose="020B0502020202020204" pitchFamily="34" charset="0"/>
              </a:rPr>
              <a:t>, </a:t>
            </a:r>
            <a:r>
              <a:rPr lang="en-GB" sz="2800" dirty="0" err="1">
                <a:latin typeface="Century Gothic" panose="020B0502020202020204" pitchFamily="34" charset="0"/>
              </a:rPr>
              <a:t>ee</a:t>
            </a:r>
            <a:r>
              <a:rPr lang="en-GB" sz="2800" dirty="0">
                <a:latin typeface="Century Gothic" panose="020B0502020202020204" pitchFamily="34" charset="0"/>
              </a:rPr>
              <a:t>, </a:t>
            </a:r>
            <a:r>
              <a:rPr lang="en-GB" sz="2800" dirty="0" err="1">
                <a:latin typeface="Century Gothic" panose="020B0502020202020204" pitchFamily="34" charset="0"/>
              </a:rPr>
              <a:t>igh</a:t>
            </a:r>
            <a:r>
              <a:rPr lang="en-GB" sz="2800" dirty="0">
                <a:latin typeface="Century Gothic" panose="020B0502020202020204" pitchFamily="34" charset="0"/>
              </a:rPr>
              <a:t>, </a:t>
            </a:r>
            <a:r>
              <a:rPr lang="en-GB" sz="2800" dirty="0" err="1">
                <a:latin typeface="Century Gothic" panose="020B0502020202020204" pitchFamily="34" charset="0"/>
              </a:rPr>
              <a:t>oa</a:t>
            </a:r>
            <a:r>
              <a:rPr lang="en-GB" sz="2800" dirty="0">
                <a:latin typeface="Century Gothic" panose="020B0502020202020204" pitchFamily="34" charset="0"/>
              </a:rPr>
              <a:t>, </a:t>
            </a:r>
            <a:r>
              <a:rPr lang="en-GB" sz="2800" dirty="0" err="1">
                <a:latin typeface="Century Gothic" panose="020B0502020202020204" pitchFamily="34" charset="0"/>
              </a:rPr>
              <a:t>oo</a:t>
            </a:r>
            <a:r>
              <a:rPr lang="en-GB" sz="2800" dirty="0">
                <a:latin typeface="Century Gothic" panose="020B0502020202020204" pitchFamily="34" charset="0"/>
              </a:rPr>
              <a:t>, </a:t>
            </a:r>
            <a:r>
              <a:rPr lang="en-GB" sz="2800" dirty="0" err="1">
                <a:latin typeface="Century Gothic" panose="020B0502020202020204" pitchFamily="34" charset="0"/>
              </a:rPr>
              <a:t>ar</a:t>
            </a:r>
            <a:r>
              <a:rPr lang="en-GB" sz="2800" dirty="0">
                <a:latin typeface="Century Gothic" panose="020B0502020202020204" pitchFamily="34" charset="0"/>
              </a:rPr>
              <a:t>, or, </a:t>
            </a:r>
            <a:r>
              <a:rPr lang="en-GB" sz="2800" dirty="0" err="1">
                <a:latin typeface="Century Gothic" panose="020B0502020202020204" pitchFamily="34" charset="0"/>
              </a:rPr>
              <a:t>ur</a:t>
            </a:r>
            <a:r>
              <a:rPr lang="en-GB" sz="2800" dirty="0">
                <a:latin typeface="Century Gothic" panose="020B0502020202020204" pitchFamily="34" charset="0"/>
              </a:rPr>
              <a:t>, ow, oi, ear, air, </a:t>
            </a:r>
            <a:r>
              <a:rPr lang="en-GB" sz="2800" dirty="0" err="1">
                <a:latin typeface="Century Gothic" panose="020B0502020202020204" pitchFamily="34" charset="0"/>
              </a:rPr>
              <a:t>ure</a:t>
            </a:r>
            <a:r>
              <a:rPr lang="en-GB" sz="2800" dirty="0">
                <a:latin typeface="Century Gothic" panose="020B0502020202020204" pitchFamily="34" charset="0"/>
              </a:rPr>
              <a:t>, </a:t>
            </a:r>
            <a:r>
              <a:rPr lang="en-GB" sz="2800" dirty="0" err="1">
                <a:latin typeface="Century Gothic" panose="020B0502020202020204" pitchFamily="34" charset="0"/>
              </a:rPr>
              <a:t>er</a:t>
            </a:r>
            <a:endParaRPr lang="en-GB" dirty="0"/>
          </a:p>
          <a:p>
            <a:r>
              <a:rPr lang="en-GB" sz="2800" dirty="0">
                <a:latin typeface="Century Gothic" panose="020B0502020202020204" pitchFamily="34" charset="0"/>
              </a:rPr>
              <a:t>Tricky words – he, she, we, me, be, was, my, you, her, they, all, are</a:t>
            </a:r>
          </a:p>
          <a:p>
            <a:r>
              <a:rPr lang="en-GB" sz="2800" dirty="0">
                <a:latin typeface="Century Gothic" panose="020B0502020202020204" pitchFamily="34" charset="0"/>
              </a:rPr>
              <a:t>Read and spell words that include the digraphs above.</a:t>
            </a:r>
          </a:p>
          <a:p>
            <a:r>
              <a:rPr lang="en-GB" sz="2800" dirty="0">
                <a:latin typeface="Century Gothic" panose="020B0502020202020204" pitchFamily="34" charset="0"/>
              </a:rPr>
              <a:t>Read and spell two syllable words e.g. treetop</a:t>
            </a:r>
          </a:p>
        </p:txBody>
      </p:sp>
    </p:spTree>
    <p:extLst>
      <p:ext uri="{BB962C8B-B14F-4D97-AF65-F5344CB8AC3E}">
        <p14:creationId xmlns:p14="http://schemas.microsoft.com/office/powerpoint/2010/main" val="32851942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Phase 4</a:t>
            </a:r>
            <a:br>
              <a:rPr lang="en-GB" dirty="0"/>
            </a:br>
            <a:r>
              <a:rPr lang="en-GB" sz="2800" dirty="0"/>
              <a:t>this is taught in Foundation Stage and </a:t>
            </a:r>
            <a:r>
              <a:rPr lang="en-GB" sz="2800"/>
              <a:t>Year 1</a:t>
            </a:r>
            <a:endParaRPr lang="en-GB" dirty="0"/>
          </a:p>
        </p:txBody>
      </p:sp>
      <p:sp>
        <p:nvSpPr>
          <p:cNvPr id="3" name="Content Placeholder 2"/>
          <p:cNvSpPr>
            <a:spLocks noGrp="1"/>
          </p:cNvSpPr>
          <p:nvPr>
            <p:ph idx="1"/>
          </p:nvPr>
        </p:nvSpPr>
        <p:spPr/>
        <p:txBody>
          <a:bodyPr/>
          <a:lstStyle/>
          <a:p>
            <a:r>
              <a:rPr lang="en-GB" sz="2800" dirty="0">
                <a:latin typeface="Century Gothic" panose="020B0502020202020204" pitchFamily="34" charset="0"/>
              </a:rPr>
              <a:t>This phase consolidates all the children have learnt in the previous phases.</a:t>
            </a:r>
          </a:p>
          <a:p>
            <a:r>
              <a:rPr lang="en-GB" sz="2800" dirty="0">
                <a:latin typeface="Century Gothic" panose="020B0502020202020204" pitchFamily="34" charset="0"/>
              </a:rPr>
              <a:t>There are no new sounds.</a:t>
            </a:r>
          </a:p>
          <a:p>
            <a:r>
              <a:rPr lang="en-GB" sz="2800" dirty="0">
                <a:latin typeface="Century Gothic" panose="020B0502020202020204" pitchFamily="34" charset="0"/>
              </a:rPr>
              <a:t>Tricky words – said, so, have, like, some, come, were, there, little, one, do, when, out, what</a:t>
            </a:r>
          </a:p>
          <a:p>
            <a:r>
              <a:rPr lang="en-GB" sz="2800" dirty="0">
                <a:latin typeface="Century Gothic" panose="020B0502020202020204" pitchFamily="34" charset="0"/>
              </a:rPr>
              <a:t>Blending and segmenting longer words e.g. went, frog, stand, paint, brown, spoil, treetop, sandwich</a:t>
            </a:r>
          </a:p>
          <a:p>
            <a:endParaRPr lang="en-GB" dirty="0"/>
          </a:p>
        </p:txBody>
      </p:sp>
    </p:spTree>
    <p:extLst>
      <p:ext uri="{BB962C8B-B14F-4D97-AF65-F5344CB8AC3E}">
        <p14:creationId xmlns:p14="http://schemas.microsoft.com/office/powerpoint/2010/main" val="10952354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Phase 5</a:t>
            </a:r>
            <a:br>
              <a:rPr lang="en-GB" dirty="0"/>
            </a:br>
            <a:r>
              <a:rPr lang="en-GB" sz="3100" dirty="0"/>
              <a:t>Taught in year 1</a:t>
            </a:r>
          </a:p>
        </p:txBody>
      </p:sp>
      <p:sp>
        <p:nvSpPr>
          <p:cNvPr id="3" name="Content Placeholder 2"/>
          <p:cNvSpPr>
            <a:spLocks noGrp="1"/>
          </p:cNvSpPr>
          <p:nvPr>
            <p:ph idx="1"/>
          </p:nvPr>
        </p:nvSpPr>
        <p:spPr/>
        <p:txBody>
          <a:bodyPr>
            <a:normAutofit fontScale="92500"/>
          </a:bodyPr>
          <a:lstStyle/>
          <a:p>
            <a:r>
              <a:rPr lang="en-GB" dirty="0">
                <a:latin typeface="Century Gothic" panose="020B0502020202020204" pitchFamily="34" charset="0"/>
              </a:rPr>
              <a:t>Children will be taught new grapheme and alternative ways of saying/reading the graphemes.</a:t>
            </a:r>
          </a:p>
          <a:p>
            <a:r>
              <a:rPr lang="en-GB" dirty="0">
                <a:latin typeface="Century Gothic" panose="020B0502020202020204" pitchFamily="34" charset="0"/>
              </a:rPr>
              <a:t>Vowel digraphs: ay, </a:t>
            </a:r>
            <a:r>
              <a:rPr lang="en-GB" dirty="0" err="1">
                <a:latin typeface="Century Gothic" panose="020B0502020202020204" pitchFamily="34" charset="0"/>
              </a:rPr>
              <a:t>ou</a:t>
            </a:r>
            <a:r>
              <a:rPr lang="en-GB" dirty="0">
                <a:latin typeface="Century Gothic" panose="020B0502020202020204" pitchFamily="34" charset="0"/>
              </a:rPr>
              <a:t>, </a:t>
            </a:r>
            <a:r>
              <a:rPr lang="en-GB" dirty="0" err="1">
                <a:latin typeface="Century Gothic" panose="020B0502020202020204" pitchFamily="34" charset="0"/>
              </a:rPr>
              <a:t>ie</a:t>
            </a:r>
            <a:r>
              <a:rPr lang="en-GB" dirty="0">
                <a:latin typeface="Century Gothic" panose="020B0502020202020204" pitchFamily="34" charset="0"/>
              </a:rPr>
              <a:t>, </a:t>
            </a:r>
            <a:r>
              <a:rPr lang="en-GB" dirty="0" err="1">
                <a:latin typeface="Century Gothic" panose="020B0502020202020204" pitchFamily="34" charset="0"/>
              </a:rPr>
              <a:t>ea</a:t>
            </a:r>
            <a:r>
              <a:rPr lang="en-GB" dirty="0">
                <a:latin typeface="Century Gothic" panose="020B0502020202020204" pitchFamily="34" charset="0"/>
              </a:rPr>
              <a:t>, oy, </a:t>
            </a:r>
            <a:r>
              <a:rPr lang="en-GB" dirty="0" err="1">
                <a:latin typeface="Century Gothic" panose="020B0502020202020204" pitchFamily="34" charset="0"/>
              </a:rPr>
              <a:t>ir</a:t>
            </a:r>
            <a:r>
              <a:rPr lang="en-GB" dirty="0">
                <a:latin typeface="Century Gothic" panose="020B0502020202020204" pitchFamily="34" charset="0"/>
              </a:rPr>
              <a:t>, </a:t>
            </a:r>
            <a:r>
              <a:rPr lang="en-GB" dirty="0" err="1">
                <a:latin typeface="Century Gothic" panose="020B0502020202020204" pitchFamily="34" charset="0"/>
              </a:rPr>
              <a:t>ue</a:t>
            </a:r>
            <a:r>
              <a:rPr lang="en-GB" dirty="0">
                <a:latin typeface="Century Gothic" panose="020B0502020202020204" pitchFamily="34" charset="0"/>
              </a:rPr>
              <a:t>, aw, </a:t>
            </a:r>
            <a:r>
              <a:rPr lang="en-GB" dirty="0" err="1">
                <a:latin typeface="Century Gothic" panose="020B0502020202020204" pitchFamily="34" charset="0"/>
              </a:rPr>
              <a:t>ew</a:t>
            </a:r>
            <a:r>
              <a:rPr lang="en-GB" dirty="0">
                <a:latin typeface="Century Gothic" panose="020B0502020202020204" pitchFamily="34" charset="0"/>
              </a:rPr>
              <a:t>, </a:t>
            </a:r>
            <a:r>
              <a:rPr lang="en-GB" dirty="0" err="1">
                <a:latin typeface="Century Gothic" panose="020B0502020202020204" pitchFamily="34" charset="0"/>
              </a:rPr>
              <a:t>oe</a:t>
            </a:r>
            <a:r>
              <a:rPr lang="en-GB" dirty="0">
                <a:latin typeface="Century Gothic" panose="020B0502020202020204" pitchFamily="34" charset="0"/>
              </a:rPr>
              <a:t>, au.</a:t>
            </a:r>
          </a:p>
          <a:p>
            <a:r>
              <a:rPr lang="en-GB" dirty="0">
                <a:latin typeface="Century Gothic" panose="020B0502020202020204" pitchFamily="34" charset="0"/>
              </a:rPr>
              <a:t>Digraphs: </a:t>
            </a:r>
            <a:r>
              <a:rPr lang="en-GB" dirty="0" err="1">
                <a:latin typeface="Century Gothic" panose="020B0502020202020204" pitchFamily="34" charset="0"/>
              </a:rPr>
              <a:t>wh</a:t>
            </a:r>
            <a:r>
              <a:rPr lang="en-GB" dirty="0">
                <a:latin typeface="Century Gothic" panose="020B0502020202020204" pitchFamily="34" charset="0"/>
              </a:rPr>
              <a:t> and </a:t>
            </a:r>
            <a:r>
              <a:rPr lang="en-GB" dirty="0" err="1">
                <a:latin typeface="Century Gothic" panose="020B0502020202020204" pitchFamily="34" charset="0"/>
              </a:rPr>
              <a:t>ph</a:t>
            </a:r>
            <a:endParaRPr lang="en-GB" dirty="0">
              <a:latin typeface="Century Gothic" panose="020B0502020202020204" pitchFamily="34" charset="0"/>
            </a:endParaRPr>
          </a:p>
          <a:p>
            <a:r>
              <a:rPr lang="en-GB" dirty="0">
                <a:latin typeface="Century Gothic" panose="020B0502020202020204" pitchFamily="34" charset="0"/>
              </a:rPr>
              <a:t>Split digraphs: a-e, e-e, </a:t>
            </a:r>
            <a:r>
              <a:rPr lang="en-GB" dirty="0" err="1">
                <a:latin typeface="Century Gothic" panose="020B0502020202020204" pitchFamily="34" charset="0"/>
              </a:rPr>
              <a:t>i</a:t>
            </a:r>
            <a:r>
              <a:rPr lang="en-GB" dirty="0">
                <a:latin typeface="Century Gothic" panose="020B0502020202020204" pitchFamily="34" charset="0"/>
              </a:rPr>
              <a:t>-e, o-e, u-e</a:t>
            </a:r>
          </a:p>
          <a:p>
            <a:r>
              <a:rPr lang="en-GB" dirty="0">
                <a:latin typeface="Century Gothic" panose="020B0502020202020204" pitchFamily="34" charset="0"/>
              </a:rPr>
              <a:t>Tricky words: oh, their, people, Mr, Mrs, looked, called, asked, water, where, who, again, though, through, work, mouse, many, laughed, because, different, any, eyes, friends, once, please</a:t>
            </a:r>
          </a:p>
          <a:p>
            <a:endParaRPr lang="en-GB" dirty="0">
              <a:latin typeface="Century Gothic" panose="020B0502020202020204" pitchFamily="34" charset="0"/>
            </a:endParaRPr>
          </a:p>
        </p:txBody>
      </p:sp>
    </p:spTree>
    <p:extLst>
      <p:ext uri="{BB962C8B-B14F-4D97-AF65-F5344CB8AC3E}">
        <p14:creationId xmlns:p14="http://schemas.microsoft.com/office/powerpoint/2010/main" val="19771167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Phase 6 </a:t>
            </a:r>
            <a:br>
              <a:rPr lang="en-GB" dirty="0"/>
            </a:br>
            <a:r>
              <a:rPr lang="en-GB" sz="3100" dirty="0"/>
              <a:t>Taught throughout year 2</a:t>
            </a:r>
          </a:p>
        </p:txBody>
      </p:sp>
      <p:sp>
        <p:nvSpPr>
          <p:cNvPr id="3" name="Content Placeholder 2"/>
          <p:cNvSpPr>
            <a:spLocks noGrp="1"/>
          </p:cNvSpPr>
          <p:nvPr>
            <p:ph idx="1"/>
          </p:nvPr>
        </p:nvSpPr>
        <p:spPr/>
        <p:txBody>
          <a:bodyPr/>
          <a:lstStyle/>
          <a:p>
            <a:r>
              <a:rPr lang="en-GB" dirty="0">
                <a:latin typeface="Century Gothic" panose="020B0502020202020204" pitchFamily="34" charset="0"/>
              </a:rPr>
              <a:t>The focus is on learning spelling rules for suffixes.</a:t>
            </a:r>
          </a:p>
          <a:p>
            <a:endParaRPr lang="en-GB" dirty="0">
              <a:latin typeface="Century Gothic" panose="020B0502020202020204" pitchFamily="34" charset="0"/>
            </a:endParaRPr>
          </a:p>
          <a:p>
            <a:pPr marL="0" indent="0">
              <a:buNone/>
            </a:pPr>
            <a:r>
              <a:rPr lang="en-GB" dirty="0">
                <a:latin typeface="Century Gothic" panose="020B0502020202020204" pitchFamily="34" charset="0"/>
              </a:rPr>
              <a:t>-s			-</a:t>
            </a:r>
            <a:r>
              <a:rPr lang="en-GB" dirty="0" err="1">
                <a:latin typeface="Century Gothic" panose="020B0502020202020204" pitchFamily="34" charset="0"/>
              </a:rPr>
              <a:t>es</a:t>
            </a:r>
            <a:r>
              <a:rPr lang="en-GB" dirty="0">
                <a:latin typeface="Century Gothic" panose="020B0502020202020204" pitchFamily="34" charset="0"/>
              </a:rPr>
              <a:t>			-</a:t>
            </a:r>
            <a:r>
              <a:rPr lang="en-GB" dirty="0" err="1">
                <a:latin typeface="Century Gothic" panose="020B0502020202020204" pitchFamily="34" charset="0"/>
              </a:rPr>
              <a:t>ing</a:t>
            </a:r>
            <a:endParaRPr lang="en-GB" dirty="0">
              <a:latin typeface="Century Gothic" panose="020B0502020202020204" pitchFamily="34" charset="0"/>
            </a:endParaRPr>
          </a:p>
          <a:p>
            <a:pPr marL="0" indent="0">
              <a:buNone/>
            </a:pPr>
            <a:endParaRPr lang="en-GB" dirty="0">
              <a:latin typeface="Century Gothic" panose="020B0502020202020204" pitchFamily="34" charset="0"/>
            </a:endParaRPr>
          </a:p>
          <a:p>
            <a:pPr marL="0" indent="0">
              <a:buNone/>
            </a:pPr>
            <a:r>
              <a:rPr lang="en-GB" dirty="0">
                <a:latin typeface="Century Gothic" panose="020B0502020202020204" pitchFamily="34" charset="0"/>
              </a:rPr>
              <a:t>-</a:t>
            </a:r>
            <a:r>
              <a:rPr lang="en-GB" dirty="0" err="1">
                <a:latin typeface="Century Gothic" panose="020B0502020202020204" pitchFamily="34" charset="0"/>
              </a:rPr>
              <a:t>ed</a:t>
            </a:r>
            <a:r>
              <a:rPr lang="en-GB" dirty="0">
                <a:latin typeface="Century Gothic" panose="020B0502020202020204" pitchFamily="34" charset="0"/>
              </a:rPr>
              <a:t>			-</a:t>
            </a:r>
            <a:r>
              <a:rPr lang="en-GB" dirty="0" err="1">
                <a:latin typeface="Century Gothic" panose="020B0502020202020204" pitchFamily="34" charset="0"/>
              </a:rPr>
              <a:t>er</a:t>
            </a:r>
            <a:r>
              <a:rPr lang="en-GB" dirty="0">
                <a:latin typeface="Century Gothic" panose="020B0502020202020204" pitchFamily="34" charset="0"/>
              </a:rPr>
              <a:t>			-</a:t>
            </a:r>
            <a:r>
              <a:rPr lang="en-GB" dirty="0" err="1">
                <a:latin typeface="Century Gothic" panose="020B0502020202020204" pitchFamily="34" charset="0"/>
              </a:rPr>
              <a:t>est</a:t>
            </a:r>
            <a:endParaRPr lang="en-GB" dirty="0">
              <a:latin typeface="Century Gothic" panose="020B0502020202020204" pitchFamily="34" charset="0"/>
            </a:endParaRPr>
          </a:p>
          <a:p>
            <a:pPr marL="0" indent="0">
              <a:buNone/>
            </a:pPr>
            <a:endParaRPr lang="en-GB" dirty="0">
              <a:latin typeface="Century Gothic" panose="020B0502020202020204" pitchFamily="34" charset="0"/>
            </a:endParaRPr>
          </a:p>
          <a:p>
            <a:pPr marL="0" indent="0">
              <a:buNone/>
            </a:pPr>
            <a:r>
              <a:rPr lang="en-GB" dirty="0">
                <a:latin typeface="Century Gothic" panose="020B0502020202020204" pitchFamily="34" charset="0"/>
              </a:rPr>
              <a:t>-y			-</a:t>
            </a:r>
            <a:r>
              <a:rPr lang="en-GB" dirty="0" err="1">
                <a:latin typeface="Century Gothic" panose="020B0502020202020204" pitchFamily="34" charset="0"/>
              </a:rPr>
              <a:t>en</a:t>
            </a:r>
            <a:r>
              <a:rPr lang="en-GB" dirty="0">
                <a:latin typeface="Century Gothic" panose="020B0502020202020204" pitchFamily="34" charset="0"/>
              </a:rPr>
              <a:t>			-</a:t>
            </a:r>
            <a:r>
              <a:rPr lang="en-GB" dirty="0" err="1">
                <a:latin typeface="Century Gothic" panose="020B0502020202020204" pitchFamily="34" charset="0"/>
              </a:rPr>
              <a:t>ful</a:t>
            </a:r>
            <a:endParaRPr lang="en-GB" dirty="0">
              <a:latin typeface="Century Gothic" panose="020B0502020202020204" pitchFamily="34" charset="0"/>
            </a:endParaRPr>
          </a:p>
          <a:p>
            <a:pPr marL="0" indent="0">
              <a:buNone/>
            </a:pPr>
            <a:endParaRPr lang="en-GB" dirty="0">
              <a:latin typeface="Century Gothic" panose="020B0502020202020204" pitchFamily="34" charset="0"/>
            </a:endParaRPr>
          </a:p>
          <a:p>
            <a:pPr marL="0" indent="0">
              <a:buNone/>
            </a:pPr>
            <a:r>
              <a:rPr lang="en-GB" dirty="0">
                <a:latin typeface="Century Gothic" panose="020B0502020202020204" pitchFamily="34" charset="0"/>
              </a:rPr>
              <a:t>-</a:t>
            </a:r>
            <a:r>
              <a:rPr lang="en-GB" dirty="0" err="1">
                <a:latin typeface="Century Gothic" panose="020B0502020202020204" pitchFamily="34" charset="0"/>
              </a:rPr>
              <a:t>ly</a:t>
            </a:r>
            <a:r>
              <a:rPr lang="en-GB" dirty="0">
                <a:latin typeface="Century Gothic" panose="020B0502020202020204" pitchFamily="34" charset="0"/>
              </a:rPr>
              <a:t>			-</a:t>
            </a:r>
            <a:r>
              <a:rPr lang="en-GB" dirty="0" err="1">
                <a:latin typeface="Century Gothic" panose="020B0502020202020204" pitchFamily="34" charset="0"/>
              </a:rPr>
              <a:t>ment</a:t>
            </a:r>
            <a:r>
              <a:rPr lang="en-GB" dirty="0">
                <a:latin typeface="Century Gothic" panose="020B0502020202020204" pitchFamily="34" charset="0"/>
              </a:rPr>
              <a:t>		-ness</a:t>
            </a:r>
          </a:p>
        </p:txBody>
      </p:sp>
    </p:spTree>
    <p:extLst>
      <p:ext uri="{BB962C8B-B14F-4D97-AF65-F5344CB8AC3E}">
        <p14:creationId xmlns:p14="http://schemas.microsoft.com/office/powerpoint/2010/main" val="39994770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217" y="692696"/>
            <a:ext cx="8229600" cy="1143000"/>
          </a:xfrm>
        </p:spPr>
        <p:txBody>
          <a:bodyPr>
            <a:normAutofit fontScale="90000"/>
          </a:bodyPr>
          <a:lstStyle/>
          <a:p>
            <a:pPr algn="ctr"/>
            <a:r>
              <a:rPr lang="en-GB" dirty="0"/>
              <a:t>Blending</a:t>
            </a:r>
            <a:br>
              <a:rPr lang="en-GB" dirty="0"/>
            </a:br>
            <a:r>
              <a:rPr lang="en-GB" sz="3100" dirty="0">
                <a:latin typeface="Century Gothic" panose="020B0502020202020204" pitchFamily="34" charset="0"/>
              </a:rPr>
              <a:t>Building words from phonemes to read</a:t>
            </a:r>
            <a:endParaRPr lang="en-GB" sz="3100" dirty="0"/>
          </a:p>
        </p:txBody>
      </p:sp>
      <p:sp>
        <p:nvSpPr>
          <p:cNvPr id="3" name="Content Placeholder 2"/>
          <p:cNvSpPr>
            <a:spLocks noGrp="1"/>
          </p:cNvSpPr>
          <p:nvPr>
            <p:ph idx="1"/>
          </p:nvPr>
        </p:nvSpPr>
        <p:spPr/>
        <p:txBody>
          <a:bodyPr/>
          <a:lstStyle/>
          <a:p>
            <a:pPr algn="ctr">
              <a:buNone/>
            </a:pPr>
            <a:r>
              <a:rPr lang="en-GB" sz="9600" dirty="0">
                <a:latin typeface="Comic Sans MS" pitchFamily="66" charset="0"/>
              </a:rPr>
              <a:t>c  a  t</a:t>
            </a:r>
          </a:p>
          <a:p>
            <a:pPr algn="ctr">
              <a:buNone/>
            </a:pPr>
            <a:r>
              <a:rPr lang="en-GB" sz="9600" dirty="0">
                <a:latin typeface="Comic Sans MS" pitchFamily="66" charset="0"/>
              </a:rPr>
              <a:t>cat</a:t>
            </a:r>
          </a:p>
          <a:p>
            <a:pPr marL="0" indent="0">
              <a:buNone/>
            </a:pPr>
            <a:endParaRPr lang="en-GB" dirty="0"/>
          </a:p>
        </p:txBody>
      </p:sp>
      <p:sp>
        <p:nvSpPr>
          <p:cNvPr id="4" name="Oval 3"/>
          <p:cNvSpPr/>
          <p:nvPr/>
        </p:nvSpPr>
        <p:spPr>
          <a:xfrm>
            <a:off x="3059832" y="3356992"/>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4439001" y="3356992"/>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5724128" y="3356992"/>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039691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Blending</a:t>
            </a:r>
            <a:br>
              <a:rPr lang="en-GB" dirty="0"/>
            </a:br>
            <a:r>
              <a:rPr lang="en-GB" sz="3600" dirty="0">
                <a:latin typeface="Century Gothic" panose="020B0502020202020204" pitchFamily="34" charset="0"/>
              </a:rPr>
              <a:t>Building words from phonemes to read</a:t>
            </a:r>
            <a:endParaRPr lang="en-GB" dirty="0"/>
          </a:p>
        </p:txBody>
      </p:sp>
      <p:sp>
        <p:nvSpPr>
          <p:cNvPr id="3" name="Content Placeholder 2"/>
          <p:cNvSpPr>
            <a:spLocks noGrp="1"/>
          </p:cNvSpPr>
          <p:nvPr>
            <p:ph idx="1"/>
          </p:nvPr>
        </p:nvSpPr>
        <p:spPr/>
        <p:txBody>
          <a:bodyPr/>
          <a:lstStyle/>
          <a:p>
            <a:pPr algn="ctr">
              <a:buNone/>
            </a:pPr>
            <a:r>
              <a:rPr lang="en-GB" sz="9600" dirty="0" err="1">
                <a:latin typeface="Comic Sans MS" pitchFamily="66" charset="0"/>
              </a:rPr>
              <a:t>qu</a:t>
            </a:r>
            <a:r>
              <a:rPr lang="en-GB" sz="9600" dirty="0">
                <a:latin typeface="Comic Sans MS" pitchFamily="66" charset="0"/>
              </a:rPr>
              <a:t>  </a:t>
            </a:r>
            <a:r>
              <a:rPr lang="en-GB" sz="9600" dirty="0" err="1">
                <a:latin typeface="Comic Sans MS" pitchFamily="66" charset="0"/>
              </a:rPr>
              <a:t>ee</a:t>
            </a:r>
            <a:r>
              <a:rPr lang="en-GB" sz="9600" dirty="0">
                <a:latin typeface="Comic Sans MS" pitchFamily="66" charset="0"/>
              </a:rPr>
              <a:t>  n</a:t>
            </a:r>
          </a:p>
          <a:p>
            <a:pPr algn="ctr">
              <a:buNone/>
            </a:pPr>
            <a:r>
              <a:rPr lang="en-GB" sz="9600" dirty="0">
                <a:latin typeface="Comic Sans MS" pitchFamily="66" charset="0"/>
              </a:rPr>
              <a:t>queen</a:t>
            </a:r>
          </a:p>
          <a:p>
            <a:endParaRPr lang="en-GB" dirty="0"/>
          </a:p>
        </p:txBody>
      </p:sp>
      <p:sp>
        <p:nvSpPr>
          <p:cNvPr id="4" name="Oval 3"/>
          <p:cNvSpPr/>
          <p:nvPr/>
        </p:nvSpPr>
        <p:spPr>
          <a:xfrm>
            <a:off x="2771800" y="3429000"/>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4716016" y="3388483"/>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6444208" y="3443568"/>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0828971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Segmenting</a:t>
            </a:r>
            <a:br>
              <a:rPr lang="en-GB" dirty="0"/>
            </a:br>
            <a:r>
              <a:rPr lang="en-GB" sz="3100" dirty="0">
                <a:latin typeface="Century Gothic" panose="020B0502020202020204" pitchFamily="34" charset="0"/>
              </a:rPr>
              <a:t>Breaking down words for spelling</a:t>
            </a:r>
          </a:p>
        </p:txBody>
      </p:sp>
      <p:sp>
        <p:nvSpPr>
          <p:cNvPr id="3" name="Content Placeholder 2"/>
          <p:cNvSpPr>
            <a:spLocks noGrp="1"/>
          </p:cNvSpPr>
          <p:nvPr>
            <p:ph idx="1"/>
          </p:nvPr>
        </p:nvSpPr>
        <p:spPr/>
        <p:txBody>
          <a:bodyPr/>
          <a:lstStyle/>
          <a:p>
            <a:pPr algn="ctr">
              <a:buNone/>
            </a:pPr>
            <a:r>
              <a:rPr lang="en-GB" sz="9600" dirty="0">
                <a:latin typeface="Comic Sans MS" pitchFamily="66" charset="0"/>
              </a:rPr>
              <a:t>cat</a:t>
            </a:r>
          </a:p>
          <a:p>
            <a:pPr algn="ctr">
              <a:buNone/>
            </a:pPr>
            <a:r>
              <a:rPr lang="en-GB" sz="9600" dirty="0">
                <a:latin typeface="Comic Sans MS" pitchFamily="66" charset="0"/>
              </a:rPr>
              <a:t>c  a  t</a:t>
            </a:r>
          </a:p>
        </p:txBody>
      </p:sp>
      <p:sp>
        <p:nvSpPr>
          <p:cNvPr id="4" name="Oval 3"/>
          <p:cNvSpPr/>
          <p:nvPr/>
        </p:nvSpPr>
        <p:spPr>
          <a:xfrm>
            <a:off x="3131840" y="5085184"/>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4499992" y="5085184"/>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5796136" y="5085184"/>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159999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Segmenting</a:t>
            </a:r>
            <a:br>
              <a:rPr lang="en-GB" dirty="0"/>
            </a:br>
            <a:r>
              <a:rPr lang="en-GB" sz="3100" dirty="0">
                <a:latin typeface="Century Gothic" panose="020B0502020202020204" pitchFamily="34" charset="0"/>
              </a:rPr>
              <a:t>Breaking down words for spelling</a:t>
            </a:r>
            <a:endParaRPr lang="en-GB" sz="3100" dirty="0"/>
          </a:p>
        </p:txBody>
      </p:sp>
      <p:sp>
        <p:nvSpPr>
          <p:cNvPr id="3" name="Content Placeholder 2"/>
          <p:cNvSpPr>
            <a:spLocks noGrp="1"/>
          </p:cNvSpPr>
          <p:nvPr>
            <p:ph idx="1"/>
          </p:nvPr>
        </p:nvSpPr>
        <p:spPr/>
        <p:txBody>
          <a:bodyPr/>
          <a:lstStyle/>
          <a:p>
            <a:pPr algn="ctr">
              <a:buNone/>
            </a:pPr>
            <a:r>
              <a:rPr lang="en-GB" sz="9600" dirty="0">
                <a:latin typeface="Comic Sans MS" pitchFamily="66" charset="0"/>
              </a:rPr>
              <a:t>Queen</a:t>
            </a:r>
          </a:p>
          <a:p>
            <a:pPr algn="ctr">
              <a:buNone/>
            </a:pPr>
            <a:r>
              <a:rPr lang="en-GB" sz="9600" dirty="0" err="1">
                <a:latin typeface="Comic Sans MS" pitchFamily="66" charset="0"/>
              </a:rPr>
              <a:t>qu</a:t>
            </a:r>
            <a:r>
              <a:rPr lang="en-GB" sz="9600" dirty="0">
                <a:latin typeface="Comic Sans MS" pitchFamily="66" charset="0"/>
              </a:rPr>
              <a:t>  </a:t>
            </a:r>
            <a:r>
              <a:rPr lang="en-GB" sz="9600" dirty="0" err="1">
                <a:latin typeface="Comic Sans MS" pitchFamily="66" charset="0"/>
              </a:rPr>
              <a:t>ee</a:t>
            </a:r>
            <a:r>
              <a:rPr lang="en-GB" sz="9600" dirty="0">
                <a:latin typeface="Comic Sans MS" pitchFamily="66" charset="0"/>
              </a:rPr>
              <a:t>  n</a:t>
            </a:r>
          </a:p>
          <a:p>
            <a:endParaRPr lang="en-GB" dirty="0"/>
          </a:p>
        </p:txBody>
      </p:sp>
      <p:sp>
        <p:nvSpPr>
          <p:cNvPr id="4" name="Oval 3"/>
          <p:cNvSpPr/>
          <p:nvPr/>
        </p:nvSpPr>
        <p:spPr>
          <a:xfrm>
            <a:off x="2771800" y="5262422"/>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4716016" y="5229200"/>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6444208" y="5229200"/>
            <a:ext cx="288032" cy="28803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26052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Fingerspelling</a:t>
            </a:r>
            <a:br>
              <a:rPr lang="en-GB" dirty="0"/>
            </a:br>
            <a:endParaRPr lang="en-GB" dirty="0"/>
          </a:p>
        </p:txBody>
      </p:sp>
      <p:sp>
        <p:nvSpPr>
          <p:cNvPr id="3" name="Content Placeholder 2"/>
          <p:cNvSpPr>
            <a:spLocks noGrp="1"/>
          </p:cNvSpPr>
          <p:nvPr>
            <p:ph idx="1"/>
          </p:nvPr>
        </p:nvSpPr>
        <p:spPr/>
        <p:txBody>
          <a:bodyPr/>
          <a:lstStyle/>
          <a:p>
            <a:pPr marL="0" indent="0">
              <a:buNone/>
            </a:pPr>
            <a:endParaRPr lang="en-GB" dirty="0"/>
          </a:p>
        </p:txBody>
      </p:sp>
      <p:pic>
        <p:nvPicPr>
          <p:cNvPr id="4" name="Picture 3"/>
          <p:cNvPicPr>
            <a:picLocks noChangeAspect="1"/>
          </p:cNvPicPr>
          <p:nvPr/>
        </p:nvPicPr>
        <p:blipFill>
          <a:blip r:embed="rId2"/>
          <a:stretch>
            <a:fillRect/>
          </a:stretch>
        </p:blipFill>
        <p:spPr>
          <a:xfrm>
            <a:off x="611560" y="1412776"/>
            <a:ext cx="7400925" cy="4972050"/>
          </a:xfrm>
          <a:prstGeom prst="rect">
            <a:avLst/>
          </a:prstGeom>
        </p:spPr>
      </p:pic>
    </p:spTree>
    <p:extLst>
      <p:ext uri="{BB962C8B-B14F-4D97-AF65-F5344CB8AC3E}">
        <p14:creationId xmlns:p14="http://schemas.microsoft.com/office/powerpoint/2010/main" val="31848613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What does a phonics lesson look like?</a:t>
            </a:r>
          </a:p>
        </p:txBody>
      </p:sp>
      <p:sp>
        <p:nvSpPr>
          <p:cNvPr id="4" name="Rectangle 6"/>
          <p:cNvSpPr>
            <a:spLocks noGrp="1" noChangeArrowheads="1"/>
          </p:cNvSpPr>
          <p:nvPr>
            <p:ph idx="1"/>
          </p:nvPr>
        </p:nvSpPr>
        <p:spPr>
          <a:xfrm>
            <a:off x="5292080" y="1935480"/>
            <a:ext cx="3394720" cy="4389120"/>
          </a:xfrm>
        </p:spPr>
        <p:txBody>
          <a:bodyPr>
            <a:normAutofit lnSpcReduction="10000"/>
          </a:bodyPr>
          <a:lstStyle/>
          <a:p>
            <a:pPr algn="r" eaLnBrk="1" hangingPunct="1">
              <a:buFontTx/>
              <a:buNone/>
            </a:pPr>
            <a:r>
              <a:rPr lang="en-GB" altLang="en-US" sz="5000" b="1" dirty="0">
                <a:solidFill>
                  <a:srgbClr val="CC3300"/>
                </a:solidFill>
                <a:latin typeface="Comic Sans MS" pitchFamily="66" charset="0"/>
              </a:rPr>
              <a:t>REVISIT/</a:t>
            </a:r>
          </a:p>
          <a:p>
            <a:pPr algn="r" eaLnBrk="1" hangingPunct="1">
              <a:buFontTx/>
              <a:buNone/>
            </a:pPr>
            <a:r>
              <a:rPr lang="en-GB" altLang="en-US" sz="5000" b="1" dirty="0">
                <a:solidFill>
                  <a:srgbClr val="CC3300"/>
                </a:solidFill>
                <a:latin typeface="Comic Sans MS" pitchFamily="66" charset="0"/>
              </a:rPr>
              <a:t>REVIEW</a:t>
            </a:r>
          </a:p>
          <a:p>
            <a:pPr algn="r" eaLnBrk="1" hangingPunct="1">
              <a:buFontTx/>
              <a:buNone/>
            </a:pPr>
            <a:r>
              <a:rPr lang="en-GB" altLang="en-US" sz="5000" b="1" dirty="0">
                <a:solidFill>
                  <a:schemeClr val="accent2"/>
                </a:solidFill>
                <a:latin typeface="Comic Sans MS" pitchFamily="66" charset="0"/>
              </a:rPr>
              <a:t>TEACH</a:t>
            </a:r>
          </a:p>
          <a:p>
            <a:pPr algn="r" eaLnBrk="1" hangingPunct="1">
              <a:buFontTx/>
              <a:buNone/>
            </a:pPr>
            <a:r>
              <a:rPr lang="en-GB" altLang="en-US" sz="5000" b="1" dirty="0">
                <a:solidFill>
                  <a:srgbClr val="FFFF00"/>
                </a:solidFill>
                <a:latin typeface="Comic Sans MS" pitchFamily="66" charset="0"/>
              </a:rPr>
              <a:t>PRACTICE</a:t>
            </a:r>
          </a:p>
          <a:p>
            <a:pPr algn="r" eaLnBrk="1" hangingPunct="1">
              <a:buFontTx/>
              <a:buNone/>
            </a:pPr>
            <a:r>
              <a:rPr lang="en-GB" altLang="en-US" sz="5000" b="1" dirty="0">
                <a:solidFill>
                  <a:srgbClr val="009900"/>
                </a:solidFill>
                <a:latin typeface="Comic Sans MS" pitchFamily="66" charset="0"/>
              </a:rPr>
              <a:t>APPLY</a:t>
            </a:r>
          </a:p>
        </p:txBody>
      </p:sp>
      <p:sp>
        <p:nvSpPr>
          <p:cNvPr id="5" name="TextBox 4"/>
          <p:cNvSpPr txBox="1"/>
          <p:nvPr/>
        </p:nvSpPr>
        <p:spPr>
          <a:xfrm>
            <a:off x="971600" y="2060848"/>
            <a:ext cx="3096344" cy="4247317"/>
          </a:xfrm>
          <a:prstGeom prst="rect">
            <a:avLst/>
          </a:prstGeom>
          <a:noFill/>
        </p:spPr>
        <p:txBody>
          <a:bodyPr wrap="square" rtlCol="0">
            <a:spAutoFit/>
          </a:bodyPr>
          <a:lstStyle/>
          <a:p>
            <a:r>
              <a:rPr lang="en-GB" altLang="en-US" sz="2800" dirty="0">
                <a:latin typeface="Century Gothic" panose="020B0502020202020204" pitchFamily="34" charset="0"/>
              </a:rPr>
              <a:t>daily discrete session</a:t>
            </a:r>
          </a:p>
          <a:p>
            <a:endParaRPr lang="en-GB" altLang="en-US" sz="2800" dirty="0">
              <a:latin typeface="Century Gothic" panose="020B0502020202020204" pitchFamily="34" charset="0"/>
            </a:endParaRPr>
          </a:p>
          <a:p>
            <a:r>
              <a:rPr lang="en-GB" altLang="en-US" sz="2800" dirty="0">
                <a:latin typeface="Century Gothic" panose="020B0502020202020204" pitchFamily="34" charset="0"/>
              </a:rPr>
              <a:t>approximately   15/20 minutes</a:t>
            </a:r>
          </a:p>
          <a:p>
            <a:endParaRPr lang="en-GB" altLang="en-US" sz="2800" dirty="0">
              <a:latin typeface="Century Gothic" panose="020B0502020202020204" pitchFamily="34" charset="0"/>
            </a:endParaRPr>
          </a:p>
          <a:p>
            <a:r>
              <a:rPr lang="en-GB" altLang="en-US" sz="2800" dirty="0">
                <a:latin typeface="Century Gothic" panose="020B0502020202020204" pitchFamily="34" charset="0"/>
              </a:rPr>
              <a:t>multi-sensory</a:t>
            </a:r>
          </a:p>
          <a:p>
            <a:endParaRPr lang="en-GB" altLang="en-US" sz="2800" dirty="0">
              <a:latin typeface="Century Gothic" panose="020B0502020202020204" pitchFamily="34" charset="0"/>
            </a:endParaRPr>
          </a:p>
          <a:p>
            <a:r>
              <a:rPr lang="en-GB" altLang="en-US" sz="2800" dirty="0">
                <a:latin typeface="Century Gothic" panose="020B0502020202020204" pitchFamily="34" charset="0"/>
              </a:rPr>
              <a:t>active</a:t>
            </a:r>
          </a:p>
          <a:p>
            <a:endParaRPr lang="en-GB" dirty="0"/>
          </a:p>
        </p:txBody>
      </p:sp>
    </p:spTree>
    <p:extLst>
      <p:ext uri="{BB962C8B-B14F-4D97-AF65-F5344CB8AC3E}">
        <p14:creationId xmlns:p14="http://schemas.microsoft.com/office/powerpoint/2010/main" val="3819623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Supporting with phonics at home</a:t>
            </a:r>
            <a:br>
              <a:rPr lang="en-GB" dirty="0"/>
            </a:br>
            <a:endParaRPr lang="en-GB" dirty="0"/>
          </a:p>
        </p:txBody>
      </p:sp>
      <p:sp>
        <p:nvSpPr>
          <p:cNvPr id="3" name="Content Placeholder 2"/>
          <p:cNvSpPr>
            <a:spLocks noGrp="1"/>
          </p:cNvSpPr>
          <p:nvPr>
            <p:ph idx="1"/>
          </p:nvPr>
        </p:nvSpPr>
        <p:spPr/>
        <p:txBody>
          <a:bodyPr/>
          <a:lstStyle/>
          <a:p>
            <a:pPr marL="336550" indent="-336550" defTabSz="449263">
              <a:lnSpc>
                <a:spcPct val="90000"/>
              </a:lnSpc>
              <a:spcBef>
                <a:spcPts val="800"/>
              </a:spcBef>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7350" algn="l"/>
                <a:tab pos="7185025" algn="l"/>
                <a:tab pos="7634288" algn="l"/>
                <a:tab pos="8083550" algn="l"/>
                <a:tab pos="8532813" algn="l"/>
                <a:tab pos="8982075" algn="l"/>
              </a:tabLst>
            </a:pPr>
            <a:r>
              <a:rPr lang="en-GB" altLang="en-US" dirty="0">
                <a:latin typeface="Century Gothic" panose="020B0502020202020204" pitchFamily="34" charset="0"/>
              </a:rPr>
              <a:t>Read with the children regularly at home.  Little and often.</a:t>
            </a:r>
          </a:p>
          <a:p>
            <a:pPr marL="336550" indent="-336550" defTabSz="449263">
              <a:lnSpc>
                <a:spcPct val="90000"/>
              </a:lnSpc>
              <a:spcBef>
                <a:spcPts val="800"/>
              </a:spcBef>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7350" algn="l"/>
                <a:tab pos="7185025" algn="l"/>
                <a:tab pos="7634288" algn="l"/>
                <a:tab pos="8083550" algn="l"/>
                <a:tab pos="8532813" algn="l"/>
                <a:tab pos="8982075" algn="l"/>
              </a:tabLst>
            </a:pPr>
            <a:r>
              <a:rPr lang="en-GB" altLang="en-US" dirty="0">
                <a:latin typeface="Century Gothic" panose="020B0502020202020204" pitchFamily="34" charset="0"/>
              </a:rPr>
              <a:t>Encourage children to sound out unfamiliar words when reading their books.</a:t>
            </a:r>
          </a:p>
          <a:p>
            <a:pPr marL="336550" indent="-336550" defTabSz="449263">
              <a:lnSpc>
                <a:spcPct val="90000"/>
              </a:lnSpc>
              <a:spcBef>
                <a:spcPts val="800"/>
              </a:spcBef>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7350" algn="l"/>
                <a:tab pos="7185025" algn="l"/>
                <a:tab pos="7634288" algn="l"/>
                <a:tab pos="8083550" algn="l"/>
                <a:tab pos="8532813" algn="l"/>
                <a:tab pos="8982075" algn="l"/>
              </a:tabLst>
            </a:pPr>
            <a:r>
              <a:rPr lang="en-GB" altLang="en-US" dirty="0">
                <a:latin typeface="Century Gothic" panose="020B0502020202020204" pitchFamily="34" charset="0"/>
              </a:rPr>
              <a:t>Remember not all words can be broken down into sounds.  If it is a tricky word then tell your child what is says.</a:t>
            </a:r>
          </a:p>
          <a:p>
            <a:pPr marL="336550" indent="-336550" defTabSz="449263">
              <a:lnSpc>
                <a:spcPct val="90000"/>
              </a:lnSpc>
              <a:spcBef>
                <a:spcPts val="800"/>
              </a:spcBef>
              <a:tabLst>
                <a:tab pos="446088" algn="l"/>
                <a:tab pos="895350" algn="l"/>
                <a:tab pos="1344613" algn="l"/>
                <a:tab pos="1793875" algn="l"/>
                <a:tab pos="2243138" algn="l"/>
                <a:tab pos="2692400" algn="l"/>
                <a:tab pos="3141663" algn="l"/>
                <a:tab pos="3590925" algn="l"/>
                <a:tab pos="4040188" algn="l"/>
                <a:tab pos="4489450" algn="l"/>
                <a:tab pos="4938713" algn="l"/>
                <a:tab pos="5387975" algn="l"/>
                <a:tab pos="5837238" algn="l"/>
                <a:tab pos="6286500" algn="l"/>
                <a:tab pos="6737350" algn="l"/>
                <a:tab pos="7185025" algn="l"/>
                <a:tab pos="7634288" algn="l"/>
                <a:tab pos="8083550" algn="l"/>
                <a:tab pos="8532813" algn="l"/>
                <a:tab pos="8982075" algn="l"/>
              </a:tabLst>
            </a:pPr>
            <a:r>
              <a:rPr lang="en-GB" altLang="en-US" dirty="0">
                <a:latin typeface="Century Gothic" panose="020B0502020202020204" pitchFamily="34" charset="0"/>
              </a:rPr>
              <a:t>Give children the opportunity to write at home.  It may just look like strings of letters to begin with but this will develop as the children learn more sounds.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26016222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Reading Memories</a:t>
            </a:r>
          </a:p>
        </p:txBody>
      </p:sp>
      <p:sp>
        <p:nvSpPr>
          <p:cNvPr id="3" name="Content Placeholder 2"/>
          <p:cNvSpPr>
            <a:spLocks noGrp="1"/>
          </p:cNvSpPr>
          <p:nvPr>
            <p:ph idx="1"/>
          </p:nvPr>
        </p:nvSpPr>
        <p:spPr/>
        <p:txBody>
          <a:bodyPr/>
          <a:lstStyle/>
          <a:p>
            <a:pPr>
              <a:defRPr/>
            </a:pPr>
            <a:r>
              <a:rPr lang="en-GB" dirty="0">
                <a:latin typeface="Century Gothic" panose="020B0502020202020204" pitchFamily="34" charset="0"/>
              </a:rPr>
              <a:t>Do you have a good childhood memory about books and reading?</a:t>
            </a:r>
          </a:p>
          <a:p>
            <a:pPr>
              <a:defRPr/>
            </a:pPr>
            <a:r>
              <a:rPr lang="en-GB" dirty="0">
                <a:latin typeface="Century Gothic" panose="020B0502020202020204" pitchFamily="34" charset="0"/>
              </a:rPr>
              <a:t>Do you have an unpleasant memory?</a:t>
            </a:r>
          </a:p>
          <a:p>
            <a:pPr marL="0" indent="0">
              <a:buFont typeface="Symbol" pitchFamily="18" charset="2"/>
              <a:buNone/>
              <a:defRPr/>
            </a:pPr>
            <a:endParaRPr lang="en-GB" dirty="0">
              <a:latin typeface="Century Gothic" panose="020B0502020202020204" pitchFamily="34" charset="0"/>
            </a:endParaRPr>
          </a:p>
          <a:p>
            <a:pPr>
              <a:defRPr/>
            </a:pPr>
            <a:r>
              <a:rPr lang="en-GB" dirty="0">
                <a:latin typeface="Century Gothic" panose="020B0502020202020204" pitchFamily="34" charset="0"/>
              </a:rPr>
              <a:t>It is the conditions and feelings associated with your good memory that should be recreated for reading with your child.</a:t>
            </a:r>
          </a:p>
          <a:p>
            <a:endParaRPr lang="en-GB" dirty="0"/>
          </a:p>
        </p:txBody>
      </p:sp>
    </p:spTree>
    <p:extLst>
      <p:ext uri="{BB962C8B-B14F-4D97-AF65-F5344CB8AC3E}">
        <p14:creationId xmlns:p14="http://schemas.microsoft.com/office/powerpoint/2010/main" val="34521258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Reading is challenging</a:t>
            </a:r>
          </a:p>
        </p:txBody>
      </p:sp>
      <p:sp>
        <p:nvSpPr>
          <p:cNvPr id="3" name="Content Placeholder 2"/>
          <p:cNvSpPr>
            <a:spLocks noGrp="1"/>
          </p:cNvSpPr>
          <p:nvPr>
            <p:ph idx="1"/>
          </p:nvPr>
        </p:nvSpPr>
        <p:spPr/>
        <p:txBody>
          <a:bodyPr/>
          <a:lstStyle/>
          <a:p>
            <a:r>
              <a:rPr lang="en-GB" dirty="0">
                <a:latin typeface="Century Gothic" panose="020B0502020202020204" pitchFamily="34" charset="0"/>
              </a:rPr>
              <a:t>Reading is a code that children need to understand.  Codes are made to be broken!  Can you read this?</a:t>
            </a:r>
          </a:p>
          <a:p>
            <a:endParaRPr lang="en-GB" dirty="0">
              <a:latin typeface="Century Gothic" panose="020B0502020202020204" pitchFamily="34" charset="0"/>
            </a:endParaRPr>
          </a:p>
          <a:p>
            <a:pPr lvl="1">
              <a:buFont typeface="Symbol" pitchFamily="18" charset="2"/>
              <a:buNone/>
            </a:pPr>
            <a:r>
              <a:rPr lang="en-GB" altLang="en-US" sz="4000" b="1" dirty="0" err="1">
                <a:latin typeface="Century Gothic" panose="020B0502020202020204" pitchFamily="34" charset="0"/>
              </a:rPr>
              <a:t>Onc</a:t>
            </a:r>
            <a:r>
              <a:rPr lang="en-GB" altLang="en-US" sz="4000" b="1" dirty="0">
                <a:latin typeface="Century Gothic" panose="020B0502020202020204" pitchFamily="34" charset="0"/>
              </a:rPr>
              <a:t> up a time </a:t>
            </a:r>
            <a:r>
              <a:rPr lang="en-GB" altLang="en-US" sz="4000" b="1" dirty="0" err="1">
                <a:latin typeface="Century Gothic" panose="020B0502020202020204" pitchFamily="34" charset="0"/>
              </a:rPr>
              <a:t>th</a:t>
            </a:r>
            <a:r>
              <a:rPr lang="en-GB" altLang="en-US" sz="4000" b="1" dirty="0">
                <a:latin typeface="Century Gothic" panose="020B0502020202020204" pitchFamily="34" charset="0"/>
              </a:rPr>
              <a:t> we </a:t>
            </a:r>
            <a:r>
              <a:rPr lang="en-GB" altLang="en-US" sz="4000" b="1" dirty="0" err="1">
                <a:latin typeface="Century Gothic" panose="020B0502020202020204" pitchFamily="34" charset="0"/>
              </a:rPr>
              <a:t>thr</a:t>
            </a:r>
            <a:r>
              <a:rPr lang="en-GB" altLang="en-US" sz="4000" b="1" dirty="0">
                <a:latin typeface="Century Gothic" panose="020B0502020202020204" pitchFamily="34" charset="0"/>
              </a:rPr>
              <a:t> </a:t>
            </a:r>
            <a:r>
              <a:rPr lang="en-GB" altLang="en-US" sz="4000" b="1" dirty="0" err="1">
                <a:latin typeface="Century Gothic" panose="020B0502020202020204" pitchFamily="34" charset="0"/>
              </a:rPr>
              <a:t>litt</a:t>
            </a:r>
            <a:r>
              <a:rPr lang="en-GB" altLang="en-US" sz="4000" b="1" dirty="0">
                <a:latin typeface="Century Gothic" panose="020B0502020202020204" pitchFamily="34" charset="0"/>
              </a:rPr>
              <a:t> p s </a:t>
            </a:r>
            <a:r>
              <a:rPr lang="en-GB" altLang="en-US" sz="4000" b="1" dirty="0" err="1">
                <a:latin typeface="Century Gothic" panose="020B0502020202020204" pitchFamily="34" charset="0"/>
              </a:rPr>
              <a:t>wh</a:t>
            </a:r>
            <a:r>
              <a:rPr lang="en-GB" altLang="en-US" sz="4000" b="1" dirty="0">
                <a:latin typeface="Century Gothic" panose="020B0502020202020204" pitchFamily="34" charset="0"/>
              </a:rPr>
              <a:t> liv </a:t>
            </a:r>
            <a:r>
              <a:rPr lang="en-GB" altLang="en-US" sz="4000" b="1" dirty="0" err="1">
                <a:latin typeface="Century Gothic" panose="020B0502020202020204" pitchFamily="34" charset="0"/>
              </a:rPr>
              <a:t>wi</a:t>
            </a:r>
            <a:r>
              <a:rPr lang="en-GB" altLang="en-US" sz="4000" b="1" dirty="0">
                <a:latin typeface="Century Gothic" panose="020B0502020202020204" pitchFamily="34" charset="0"/>
              </a:rPr>
              <a:t> </a:t>
            </a:r>
            <a:r>
              <a:rPr lang="en-GB" altLang="en-US" sz="4000" b="1" dirty="0" err="1">
                <a:latin typeface="Century Gothic" panose="020B0502020202020204" pitchFamily="34" charset="0"/>
              </a:rPr>
              <a:t>thr</a:t>
            </a:r>
            <a:r>
              <a:rPr lang="en-GB" altLang="en-US" sz="4000" b="1" dirty="0">
                <a:latin typeface="Century Gothic" panose="020B0502020202020204" pitchFamily="34" charset="0"/>
              </a:rPr>
              <a:t> happy moth in</a:t>
            </a:r>
          </a:p>
          <a:p>
            <a:pPr lvl="1">
              <a:buFont typeface="Symbol" pitchFamily="18" charset="2"/>
              <a:buNone/>
            </a:pPr>
            <a:r>
              <a:rPr lang="en-GB" altLang="en-US" sz="4000" b="1" dirty="0">
                <a:latin typeface="Century Gothic" panose="020B0502020202020204" pitchFamily="34" charset="0"/>
              </a:rPr>
              <a:t>a </a:t>
            </a:r>
            <a:r>
              <a:rPr lang="en-GB" altLang="en-US" sz="4000" b="1" dirty="0" err="1">
                <a:latin typeface="Century Gothic" panose="020B0502020202020204" pitchFamily="34" charset="0"/>
              </a:rPr>
              <a:t>pr</a:t>
            </a:r>
            <a:r>
              <a:rPr lang="en-GB" altLang="en-US" sz="4000" b="1" dirty="0">
                <a:latin typeface="Century Gothic" panose="020B0502020202020204" pitchFamily="34" charset="0"/>
              </a:rPr>
              <a:t> </a:t>
            </a:r>
            <a:r>
              <a:rPr lang="en-GB" altLang="en-US" sz="4000" b="1" dirty="0" err="1">
                <a:latin typeface="Century Gothic" panose="020B0502020202020204" pitchFamily="34" charset="0"/>
              </a:rPr>
              <a:t>hou</a:t>
            </a:r>
            <a:r>
              <a:rPr lang="en-GB" altLang="en-US" sz="4000" b="1" dirty="0">
                <a:latin typeface="Century Gothic" panose="020B0502020202020204" pitchFamily="34" charset="0"/>
              </a:rPr>
              <a:t> </a:t>
            </a:r>
            <a:r>
              <a:rPr lang="en-GB" altLang="en-US" sz="4000" b="1" dirty="0" err="1">
                <a:latin typeface="Century Gothic" panose="020B0502020202020204" pitchFamily="34" charset="0"/>
              </a:rPr>
              <a:t>i</a:t>
            </a:r>
            <a:r>
              <a:rPr lang="en-GB" altLang="en-US" sz="4000" b="1" dirty="0">
                <a:latin typeface="Century Gothic" panose="020B0502020202020204" pitchFamily="34" charset="0"/>
              </a:rPr>
              <a:t> </a:t>
            </a:r>
            <a:r>
              <a:rPr lang="en-GB" altLang="en-US" sz="4000" b="1" dirty="0" err="1">
                <a:latin typeface="Century Gothic" panose="020B0502020202020204" pitchFamily="34" charset="0"/>
              </a:rPr>
              <a:t>th</a:t>
            </a:r>
            <a:r>
              <a:rPr lang="en-GB" altLang="en-US" sz="4000" b="1" dirty="0">
                <a:latin typeface="Century Gothic" panose="020B0502020202020204" pitchFamily="34" charset="0"/>
              </a:rPr>
              <a:t> </a:t>
            </a:r>
            <a:r>
              <a:rPr lang="en-GB" altLang="en-US" sz="4000" b="1" dirty="0" err="1">
                <a:latin typeface="Century Gothic" panose="020B0502020202020204" pitchFamily="34" charset="0"/>
              </a:rPr>
              <a:t>oods</a:t>
            </a:r>
            <a:r>
              <a:rPr lang="en-GB" altLang="en-US" sz="4000" b="1" dirty="0">
                <a:latin typeface="Century Gothic" panose="020B0502020202020204" pitchFamily="34" charset="0"/>
              </a:rPr>
              <a:t>.</a:t>
            </a:r>
          </a:p>
          <a:p>
            <a:pPr marL="0" indent="0">
              <a:buNone/>
            </a:pPr>
            <a:endParaRPr lang="en-GB" dirty="0">
              <a:latin typeface="Century Gothic" panose="020B0502020202020204" pitchFamily="34" charset="0"/>
            </a:endParaRPr>
          </a:p>
        </p:txBody>
      </p:sp>
    </p:spTree>
    <p:extLst>
      <p:ext uri="{BB962C8B-B14F-4D97-AF65-F5344CB8AC3E}">
        <p14:creationId xmlns:p14="http://schemas.microsoft.com/office/powerpoint/2010/main" val="37905153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32656"/>
            <a:ext cx="8229600" cy="1143000"/>
          </a:xfrm>
        </p:spPr>
        <p:txBody>
          <a:bodyPr/>
          <a:lstStyle/>
          <a:p>
            <a:pPr algn="ctr"/>
            <a:r>
              <a:rPr lang="en-GB" dirty="0"/>
              <a:t>Reading in school</a:t>
            </a:r>
          </a:p>
        </p:txBody>
      </p:sp>
      <p:sp>
        <p:nvSpPr>
          <p:cNvPr id="3" name="Content Placeholder 2"/>
          <p:cNvSpPr>
            <a:spLocks noGrp="1"/>
          </p:cNvSpPr>
          <p:nvPr>
            <p:ph idx="1"/>
          </p:nvPr>
        </p:nvSpPr>
        <p:spPr>
          <a:xfrm>
            <a:off x="467544" y="1700808"/>
            <a:ext cx="8229600" cy="4389120"/>
          </a:xfrm>
        </p:spPr>
        <p:txBody>
          <a:bodyPr>
            <a:normAutofit/>
          </a:bodyPr>
          <a:lstStyle/>
          <a:p>
            <a:pPr>
              <a:lnSpc>
                <a:spcPct val="90000"/>
              </a:lnSpc>
            </a:pPr>
            <a:r>
              <a:rPr lang="en-GB" altLang="en-US" dirty="0">
                <a:latin typeface="Century Gothic" panose="020B0502020202020204" pitchFamily="34" charset="0"/>
              </a:rPr>
              <a:t>Phonics</a:t>
            </a:r>
          </a:p>
          <a:p>
            <a:pPr>
              <a:lnSpc>
                <a:spcPct val="90000"/>
              </a:lnSpc>
            </a:pPr>
            <a:r>
              <a:rPr lang="en-GB" altLang="en-US" dirty="0">
                <a:latin typeface="Century Gothic" panose="020B0502020202020204" pitchFamily="34" charset="0"/>
              </a:rPr>
              <a:t>Shared reading – stories at the end of the day.  Books related to topic.</a:t>
            </a:r>
          </a:p>
          <a:p>
            <a:pPr>
              <a:lnSpc>
                <a:spcPct val="90000"/>
              </a:lnSpc>
            </a:pPr>
            <a:r>
              <a:rPr lang="en-GB" altLang="en-US" dirty="0">
                <a:latin typeface="Century Gothic" panose="020B0502020202020204" pitchFamily="34" charset="0"/>
              </a:rPr>
              <a:t>Guided reading</a:t>
            </a:r>
          </a:p>
          <a:p>
            <a:pPr>
              <a:lnSpc>
                <a:spcPct val="90000"/>
              </a:lnSpc>
            </a:pPr>
            <a:r>
              <a:rPr lang="en-GB" altLang="en-US" dirty="0">
                <a:latin typeface="Century Gothic" panose="020B0502020202020204" pitchFamily="34" charset="0"/>
              </a:rPr>
              <a:t>Independent reading – in the book corner</a:t>
            </a:r>
          </a:p>
          <a:p>
            <a:pPr>
              <a:lnSpc>
                <a:spcPct val="90000"/>
              </a:lnSpc>
            </a:pPr>
            <a:r>
              <a:rPr lang="en-GB" altLang="en-US" dirty="0">
                <a:latin typeface="Century Gothic" panose="020B0502020202020204" pitchFamily="34" charset="0"/>
              </a:rPr>
              <a:t>Focused reading activities</a:t>
            </a:r>
          </a:p>
          <a:p>
            <a:pPr>
              <a:lnSpc>
                <a:spcPct val="90000"/>
              </a:lnSpc>
            </a:pPr>
            <a:r>
              <a:rPr lang="en-GB" altLang="en-US" dirty="0">
                <a:latin typeface="Century Gothic" panose="020B0502020202020204" pitchFamily="34" charset="0"/>
              </a:rPr>
              <a:t>Reading lesson</a:t>
            </a:r>
          </a:p>
          <a:p>
            <a:pPr>
              <a:lnSpc>
                <a:spcPct val="90000"/>
              </a:lnSpc>
              <a:buFontTx/>
              <a:buNone/>
            </a:pPr>
            <a:r>
              <a:rPr lang="en-GB" altLang="en-US" b="1" dirty="0">
                <a:solidFill>
                  <a:srgbClr val="66FFFF"/>
                </a:solidFill>
                <a:latin typeface="Century Gothic" panose="020B0502020202020204" pitchFamily="34" charset="0"/>
              </a:rPr>
              <a:t>    </a:t>
            </a:r>
            <a:r>
              <a:rPr lang="en-GB" altLang="en-US" b="1" dirty="0">
                <a:solidFill>
                  <a:srgbClr val="7030A0"/>
                </a:solidFill>
                <a:latin typeface="Century Gothic" panose="020B0502020202020204" pitchFamily="34" charset="0"/>
              </a:rPr>
              <a:t>School readers                        </a:t>
            </a:r>
            <a:r>
              <a:rPr lang="en-GB" altLang="en-US" b="1" dirty="0">
                <a:solidFill>
                  <a:srgbClr val="FF66FF"/>
                </a:solidFill>
                <a:latin typeface="Century Gothic" panose="020B0502020202020204" pitchFamily="34" charset="0"/>
              </a:rPr>
              <a:t>Home readers</a:t>
            </a:r>
          </a:p>
          <a:p>
            <a:pPr algn="ctr">
              <a:lnSpc>
                <a:spcPct val="90000"/>
              </a:lnSpc>
              <a:buFontTx/>
              <a:buNone/>
            </a:pPr>
            <a:r>
              <a:rPr lang="en-GB" altLang="en-US" i="1" dirty="0">
                <a:latin typeface="Century Gothic" panose="020B0502020202020204" pitchFamily="34" charset="0"/>
              </a:rPr>
              <a:t>The hearing of reading is NOT the teaching of reading</a:t>
            </a:r>
          </a:p>
          <a:p>
            <a:endParaRPr lang="en-GB" dirty="0"/>
          </a:p>
        </p:txBody>
      </p:sp>
    </p:spTree>
    <p:extLst>
      <p:ext uri="{BB962C8B-B14F-4D97-AF65-F5344CB8AC3E}">
        <p14:creationId xmlns:p14="http://schemas.microsoft.com/office/powerpoint/2010/main" val="24485691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229600" cy="1143000"/>
          </a:xfrm>
        </p:spPr>
        <p:txBody>
          <a:bodyPr/>
          <a:lstStyle/>
          <a:p>
            <a:pPr algn="ctr"/>
            <a:r>
              <a:rPr lang="en-GB" dirty="0"/>
              <a:t>Reading at home</a:t>
            </a:r>
          </a:p>
        </p:txBody>
      </p:sp>
      <p:sp>
        <p:nvSpPr>
          <p:cNvPr id="3" name="Content Placeholder 2"/>
          <p:cNvSpPr>
            <a:spLocks noGrp="1"/>
          </p:cNvSpPr>
          <p:nvPr>
            <p:ph idx="1"/>
          </p:nvPr>
        </p:nvSpPr>
        <p:spPr/>
        <p:txBody>
          <a:bodyPr/>
          <a:lstStyle/>
          <a:p>
            <a:r>
              <a:rPr lang="en-GB" dirty="0">
                <a:latin typeface="Century Gothic" panose="020B0502020202020204" pitchFamily="34" charset="0"/>
              </a:rPr>
              <a:t>Make it fun and share as many books as possible.</a:t>
            </a:r>
          </a:p>
          <a:p>
            <a:r>
              <a:rPr lang="en-GB" dirty="0">
                <a:latin typeface="Century Gothic" panose="020B0502020202020204" pitchFamily="34" charset="0"/>
              </a:rPr>
              <a:t>Revisit books.  There is nothing wrong with reading a familiar book or a familiar text.</a:t>
            </a:r>
          </a:p>
          <a:p>
            <a:r>
              <a:rPr lang="en-GB" dirty="0">
                <a:latin typeface="Century Gothic" panose="020B0502020202020204" pitchFamily="34" charset="0"/>
              </a:rPr>
              <a:t>Praise them in their efforts and make them feel as though they are achieving.</a:t>
            </a:r>
          </a:p>
          <a:p>
            <a:r>
              <a:rPr lang="en-GB" dirty="0">
                <a:latin typeface="Century Gothic" panose="020B0502020202020204" pitchFamily="34" charset="0"/>
              </a:rPr>
              <a:t>Try to read your child’s school book at least 3 times a week.  1page is better than no pages.  Little and often is better than nothing at all.</a:t>
            </a:r>
          </a:p>
        </p:txBody>
      </p:sp>
    </p:spTree>
    <p:extLst>
      <p:ext uri="{BB962C8B-B14F-4D97-AF65-F5344CB8AC3E}">
        <p14:creationId xmlns:p14="http://schemas.microsoft.com/office/powerpoint/2010/main" val="13792075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a:t>Strategies to use with your child at home</a:t>
            </a:r>
          </a:p>
        </p:txBody>
      </p:sp>
      <p:sp>
        <p:nvSpPr>
          <p:cNvPr id="3" name="Content Placeholder 2"/>
          <p:cNvSpPr>
            <a:spLocks noGrp="1"/>
          </p:cNvSpPr>
          <p:nvPr>
            <p:ph idx="1"/>
          </p:nvPr>
        </p:nvSpPr>
        <p:spPr/>
        <p:txBody>
          <a:bodyPr>
            <a:normAutofit lnSpcReduction="10000"/>
          </a:bodyPr>
          <a:lstStyle/>
          <a:p>
            <a:r>
              <a:rPr lang="en-GB" dirty="0">
                <a:latin typeface="Century Gothic" panose="020B0502020202020204" pitchFamily="34" charset="0"/>
              </a:rPr>
              <a:t>Talk about the title and front cover.</a:t>
            </a:r>
          </a:p>
          <a:p>
            <a:r>
              <a:rPr lang="en-GB" dirty="0">
                <a:latin typeface="Century Gothic" panose="020B0502020202020204" pitchFamily="34" charset="0"/>
              </a:rPr>
              <a:t>What do they think the book is about?</a:t>
            </a:r>
          </a:p>
          <a:p>
            <a:r>
              <a:rPr lang="en-GB" dirty="0">
                <a:latin typeface="Century Gothic" panose="020B0502020202020204" pitchFamily="34" charset="0"/>
              </a:rPr>
              <a:t>Allow them to have a go at reading.</a:t>
            </a:r>
          </a:p>
          <a:p>
            <a:r>
              <a:rPr lang="en-GB" dirty="0">
                <a:latin typeface="Century Gothic" panose="020B0502020202020204" pitchFamily="34" charset="0"/>
              </a:rPr>
              <a:t>Use phonics first.  What sound does the word begin with?  Can you say the sounds in the word?  Blend them together.</a:t>
            </a:r>
          </a:p>
          <a:p>
            <a:r>
              <a:rPr lang="en-GB" dirty="0">
                <a:latin typeface="Century Gothic" panose="020B0502020202020204" pitchFamily="34" charset="0"/>
              </a:rPr>
              <a:t>Does it sound right?</a:t>
            </a:r>
          </a:p>
          <a:p>
            <a:r>
              <a:rPr lang="en-GB" dirty="0">
                <a:latin typeface="Century Gothic" panose="020B0502020202020204" pitchFamily="34" charset="0"/>
              </a:rPr>
              <a:t>Look at the picture.  Does it help?</a:t>
            </a:r>
          </a:p>
          <a:p>
            <a:r>
              <a:rPr lang="en-GB" dirty="0">
                <a:latin typeface="Century Gothic" panose="020B0502020202020204" pitchFamily="34" charset="0"/>
              </a:rPr>
              <a:t>Talk about repeated words.  If you know them, you do not need to sound them out again.</a:t>
            </a:r>
          </a:p>
        </p:txBody>
      </p:sp>
    </p:spTree>
    <p:extLst>
      <p:ext uri="{BB962C8B-B14F-4D97-AF65-F5344CB8AC3E}">
        <p14:creationId xmlns:p14="http://schemas.microsoft.com/office/powerpoint/2010/main" val="34260800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Strategies </a:t>
            </a:r>
            <a:r>
              <a:rPr lang="en-GB" dirty="0" err="1"/>
              <a:t>contd</a:t>
            </a:r>
            <a:r>
              <a:rPr lang="en-GB" dirty="0"/>
              <a:t>…</a:t>
            </a:r>
          </a:p>
        </p:txBody>
      </p:sp>
      <p:sp>
        <p:nvSpPr>
          <p:cNvPr id="3" name="Content Placeholder 2"/>
          <p:cNvSpPr>
            <a:spLocks noGrp="1"/>
          </p:cNvSpPr>
          <p:nvPr>
            <p:ph idx="1"/>
          </p:nvPr>
        </p:nvSpPr>
        <p:spPr/>
        <p:txBody>
          <a:bodyPr/>
          <a:lstStyle/>
          <a:p>
            <a:r>
              <a:rPr lang="en-GB" dirty="0">
                <a:latin typeface="Century Gothic" panose="020B0502020202020204" pitchFamily="34" charset="0"/>
              </a:rPr>
              <a:t>Tricky words can not be sounded out.  They just need to know them e.g. words such as ‘the’ and ‘was’.</a:t>
            </a:r>
          </a:p>
          <a:p>
            <a:r>
              <a:rPr lang="en-GB" dirty="0">
                <a:latin typeface="Century Gothic" panose="020B0502020202020204" pitchFamily="34" charset="0"/>
              </a:rPr>
              <a:t>Talk about the book at the end.  Who is your favourite character?  How would you feel?  What do you think will happen next?  What would you do?  What can you tell me about the book?</a:t>
            </a:r>
          </a:p>
        </p:txBody>
      </p:sp>
    </p:spTree>
    <p:extLst>
      <p:ext uri="{BB962C8B-B14F-4D97-AF65-F5344CB8AC3E}">
        <p14:creationId xmlns:p14="http://schemas.microsoft.com/office/powerpoint/2010/main" val="6174601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Hearing your child read</a:t>
            </a:r>
          </a:p>
        </p:txBody>
      </p:sp>
      <p:sp>
        <p:nvSpPr>
          <p:cNvPr id="3" name="Content Placeholder 2"/>
          <p:cNvSpPr>
            <a:spLocks noGrp="1"/>
          </p:cNvSpPr>
          <p:nvPr>
            <p:ph idx="1"/>
          </p:nvPr>
        </p:nvSpPr>
        <p:spPr/>
        <p:txBody>
          <a:bodyPr/>
          <a:lstStyle/>
          <a:p>
            <a:pPr>
              <a:spcBef>
                <a:spcPts val="600"/>
              </a:spcBef>
            </a:pPr>
            <a:r>
              <a:rPr lang="en-GB" altLang="en-US" dirty="0">
                <a:latin typeface="Century Gothic" panose="020B0502020202020204" pitchFamily="34" charset="0"/>
              </a:rPr>
              <a:t>Choose a quiet time and give your child your full attention.</a:t>
            </a:r>
          </a:p>
          <a:p>
            <a:pPr>
              <a:spcBef>
                <a:spcPts val="600"/>
              </a:spcBef>
            </a:pPr>
            <a:r>
              <a:rPr lang="en-GB" altLang="en-US" dirty="0">
                <a:latin typeface="Century Gothic" panose="020B0502020202020204" pitchFamily="34" charset="0"/>
              </a:rPr>
              <a:t>Give support if required using the strategies explained earlier.</a:t>
            </a:r>
          </a:p>
          <a:p>
            <a:pPr>
              <a:spcBef>
                <a:spcPts val="600"/>
              </a:spcBef>
            </a:pPr>
            <a:r>
              <a:rPr lang="en-GB" altLang="en-US" dirty="0">
                <a:latin typeface="Century Gothic" panose="020B0502020202020204" pitchFamily="34" charset="0"/>
              </a:rPr>
              <a:t>Explain the meaning of new words.</a:t>
            </a:r>
          </a:p>
          <a:p>
            <a:pPr>
              <a:spcBef>
                <a:spcPts val="600"/>
              </a:spcBef>
            </a:pPr>
            <a:r>
              <a:rPr lang="en-GB" altLang="en-US" dirty="0">
                <a:latin typeface="Century Gothic" panose="020B0502020202020204" pitchFamily="34" charset="0"/>
              </a:rPr>
              <a:t>Do not force your child to read if they are not in the mood.  We want to develop a love of reading.</a:t>
            </a:r>
          </a:p>
          <a:p>
            <a:endParaRPr lang="en-GB" dirty="0"/>
          </a:p>
        </p:txBody>
      </p:sp>
    </p:spTree>
    <p:extLst>
      <p:ext uri="{BB962C8B-B14F-4D97-AF65-F5344CB8AC3E}">
        <p14:creationId xmlns:p14="http://schemas.microsoft.com/office/powerpoint/2010/main" val="15653243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Reading to your child</a:t>
            </a:r>
          </a:p>
        </p:txBody>
      </p:sp>
      <p:sp>
        <p:nvSpPr>
          <p:cNvPr id="3" name="Content Placeholder 2"/>
          <p:cNvSpPr>
            <a:spLocks noGrp="1"/>
          </p:cNvSpPr>
          <p:nvPr>
            <p:ph idx="1"/>
          </p:nvPr>
        </p:nvSpPr>
        <p:spPr/>
        <p:txBody>
          <a:bodyPr>
            <a:normAutofit fontScale="85000" lnSpcReduction="20000"/>
          </a:bodyPr>
          <a:lstStyle/>
          <a:p>
            <a:pPr>
              <a:lnSpc>
                <a:spcPct val="120000"/>
              </a:lnSpc>
              <a:spcBef>
                <a:spcPct val="0"/>
              </a:spcBef>
            </a:pPr>
            <a:r>
              <a:rPr lang="en-US" altLang="en-US" sz="2800" dirty="0">
                <a:latin typeface="Century Gothic" panose="020B0502020202020204" pitchFamily="34" charset="0"/>
              </a:rPr>
              <a:t>Introduce your children to different types of books; classic fiction, chapter books, short stories, joke books, poetry, non-fiction.</a:t>
            </a:r>
          </a:p>
          <a:p>
            <a:pPr>
              <a:lnSpc>
                <a:spcPct val="120000"/>
              </a:lnSpc>
              <a:spcBef>
                <a:spcPct val="0"/>
              </a:spcBef>
            </a:pPr>
            <a:r>
              <a:rPr lang="en-US" altLang="en-US" sz="2800" dirty="0">
                <a:latin typeface="Century Gothic" panose="020B0502020202020204" pitchFamily="34" charset="0"/>
              </a:rPr>
              <a:t>Read them the book that was your </a:t>
            </a:r>
            <a:r>
              <a:rPr lang="en-US" altLang="en-US" sz="2800" dirty="0" err="1">
                <a:latin typeface="Century Gothic" panose="020B0502020202020204" pitchFamily="34" charset="0"/>
              </a:rPr>
              <a:t>favourite</a:t>
            </a:r>
            <a:r>
              <a:rPr lang="en-US" altLang="en-US" sz="2800" dirty="0">
                <a:latin typeface="Century Gothic" panose="020B0502020202020204" pitchFamily="34" charset="0"/>
              </a:rPr>
              <a:t> when you were a child.</a:t>
            </a:r>
          </a:p>
          <a:p>
            <a:pPr>
              <a:lnSpc>
                <a:spcPct val="120000"/>
              </a:lnSpc>
              <a:spcBef>
                <a:spcPct val="0"/>
              </a:spcBef>
            </a:pPr>
            <a:r>
              <a:rPr lang="en-US" altLang="en-US" sz="2800" dirty="0">
                <a:latin typeface="Century Gothic" panose="020B0502020202020204" pitchFamily="34" charset="0"/>
              </a:rPr>
              <a:t>Read slowly, with expression. Try to use different and funny voices for characters.</a:t>
            </a:r>
          </a:p>
          <a:p>
            <a:pPr>
              <a:lnSpc>
                <a:spcPct val="120000"/>
              </a:lnSpc>
              <a:spcBef>
                <a:spcPct val="0"/>
              </a:spcBef>
            </a:pPr>
            <a:r>
              <a:rPr lang="en-US" altLang="en-US" sz="2800" dirty="0">
                <a:latin typeface="Century Gothic" panose="020B0502020202020204" pitchFamily="34" charset="0"/>
              </a:rPr>
              <a:t>Follow the words and read the story using the pictures.</a:t>
            </a:r>
          </a:p>
          <a:p>
            <a:pPr>
              <a:lnSpc>
                <a:spcPct val="120000"/>
              </a:lnSpc>
              <a:spcBef>
                <a:spcPct val="0"/>
              </a:spcBef>
            </a:pPr>
            <a:r>
              <a:rPr lang="en-US" altLang="en-US" sz="2800" dirty="0">
                <a:latin typeface="Century Gothic" panose="020B0502020202020204" pitchFamily="34" charset="0"/>
              </a:rPr>
              <a:t>Talk about what is happening and what might happen next. Leave the story on a cliffhanger!</a:t>
            </a:r>
          </a:p>
          <a:p>
            <a:endParaRPr lang="en-GB" dirty="0">
              <a:latin typeface="Century Gothic" panose="020B0502020202020204" pitchFamily="34" charset="0"/>
            </a:endParaRPr>
          </a:p>
        </p:txBody>
      </p:sp>
    </p:spTree>
    <p:extLst>
      <p:ext uri="{BB962C8B-B14F-4D97-AF65-F5344CB8AC3E}">
        <p14:creationId xmlns:p14="http://schemas.microsoft.com/office/powerpoint/2010/main" val="102024193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Websites</a:t>
            </a:r>
          </a:p>
        </p:txBody>
      </p:sp>
      <p:sp>
        <p:nvSpPr>
          <p:cNvPr id="3" name="Content Placeholder 2"/>
          <p:cNvSpPr>
            <a:spLocks noGrp="1"/>
          </p:cNvSpPr>
          <p:nvPr>
            <p:ph idx="1"/>
          </p:nvPr>
        </p:nvSpPr>
        <p:spPr/>
        <p:txBody>
          <a:bodyPr/>
          <a:lstStyle/>
          <a:p>
            <a:r>
              <a:rPr lang="en-GB" dirty="0">
                <a:hlinkClick r:id="rId2"/>
              </a:rPr>
              <a:t>https://www.bbc.co.uk/cbeebies/games/alphablocks-games</a:t>
            </a:r>
            <a:endParaRPr lang="en-GB" dirty="0"/>
          </a:p>
          <a:p>
            <a:endParaRPr lang="en-GB" dirty="0"/>
          </a:p>
          <a:p>
            <a:r>
              <a:rPr lang="en-GB" dirty="0">
                <a:hlinkClick r:id="rId3"/>
              </a:rPr>
              <a:t>https://www.phonicsplay.co.uk/</a:t>
            </a:r>
            <a:endParaRPr lang="en-GB" dirty="0"/>
          </a:p>
          <a:p>
            <a:endParaRPr lang="en-GB" dirty="0"/>
          </a:p>
          <a:p>
            <a:r>
              <a:rPr lang="en-GB" dirty="0">
                <a:hlinkClick r:id="rId4"/>
              </a:rPr>
              <a:t>https://www.youtube.com/watch?v=TvMyssfAUx0&amp;safe=active</a:t>
            </a:r>
            <a:r>
              <a:rPr lang="en-GB" dirty="0"/>
              <a:t> (tricky word song)</a:t>
            </a:r>
          </a:p>
          <a:p>
            <a:r>
              <a:rPr lang="en-GB" dirty="0">
                <a:hlinkClick r:id="rId5"/>
              </a:rPr>
              <a:t>https://www.youtube.com/watch?v=mMog84sQp3o</a:t>
            </a:r>
            <a:r>
              <a:rPr lang="en-GB" dirty="0"/>
              <a:t> (Mr tumble fingerspelling)</a:t>
            </a:r>
          </a:p>
          <a:p>
            <a:pPr marL="0" indent="0">
              <a:buNone/>
            </a:pPr>
            <a:endParaRPr lang="en-GB" dirty="0"/>
          </a:p>
        </p:txBody>
      </p:sp>
    </p:spTree>
    <p:extLst>
      <p:ext uri="{BB962C8B-B14F-4D97-AF65-F5344CB8AC3E}">
        <p14:creationId xmlns:p14="http://schemas.microsoft.com/office/powerpoint/2010/main" val="28811251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And finally…</a:t>
            </a:r>
          </a:p>
        </p:txBody>
      </p:sp>
      <p:sp>
        <p:nvSpPr>
          <p:cNvPr id="3" name="Content Placeholder 2"/>
          <p:cNvSpPr>
            <a:spLocks noGrp="1"/>
          </p:cNvSpPr>
          <p:nvPr>
            <p:ph idx="1"/>
          </p:nvPr>
        </p:nvSpPr>
        <p:spPr/>
        <p:txBody>
          <a:bodyPr/>
          <a:lstStyle/>
          <a:p>
            <a:r>
              <a:rPr lang="en-GB" dirty="0">
                <a:latin typeface="Century Gothic" panose="020B0502020202020204" pitchFamily="34" charset="0"/>
              </a:rPr>
              <a:t>Please do not worry about the colour book other children are reading on in the class.  We want to focus on your child.</a:t>
            </a:r>
          </a:p>
          <a:p>
            <a:endParaRPr lang="en-GB" dirty="0">
              <a:latin typeface="Century Gothic" panose="020B0502020202020204" pitchFamily="34" charset="0"/>
            </a:endParaRPr>
          </a:p>
          <a:p>
            <a:r>
              <a:rPr lang="en-GB" altLang="en-US" dirty="0">
                <a:latin typeface="Century Gothic" panose="020B0502020202020204" pitchFamily="34" charset="0"/>
              </a:rPr>
              <a:t>It is not a test!  Have fun!</a:t>
            </a:r>
          </a:p>
          <a:p>
            <a:endParaRPr lang="en-GB" altLang="en-US" dirty="0">
              <a:latin typeface="Century Gothic" panose="020B0502020202020204" pitchFamily="34" charset="0"/>
            </a:endParaRPr>
          </a:p>
          <a:p>
            <a:r>
              <a:rPr lang="en-GB" altLang="en-US" dirty="0">
                <a:latin typeface="Century Gothic" panose="020B0502020202020204" pitchFamily="34" charset="0"/>
              </a:rPr>
              <a:t>We are here to offer help and guidance at </a:t>
            </a:r>
            <a:r>
              <a:rPr lang="en-GB" altLang="en-US">
                <a:latin typeface="Century Gothic" panose="020B0502020202020204" pitchFamily="34" charset="0"/>
              </a:rPr>
              <a:t>any time.</a:t>
            </a:r>
            <a:endParaRPr lang="en-GB" altLang="en-US" dirty="0">
              <a:latin typeface="Century Gothic" panose="020B0502020202020204" pitchFamily="34" charset="0"/>
            </a:endParaRPr>
          </a:p>
          <a:p>
            <a:pPr marL="0" indent="0">
              <a:buNone/>
            </a:pPr>
            <a:endParaRPr lang="en-GB" dirty="0">
              <a:latin typeface="Century Gothic" panose="020B0502020202020204" pitchFamily="34" charset="0"/>
            </a:endParaRPr>
          </a:p>
          <a:p>
            <a:endParaRPr lang="en-GB" dirty="0">
              <a:latin typeface="Century Gothic" panose="020B0502020202020204" pitchFamily="34" charset="0"/>
            </a:endParaRPr>
          </a:p>
          <a:p>
            <a:pPr algn="ctr"/>
            <a:endParaRPr lang="en-GB" dirty="0">
              <a:latin typeface="Century Gothic" panose="020B0502020202020204" pitchFamily="34" charset="0"/>
            </a:endParaRPr>
          </a:p>
        </p:txBody>
      </p:sp>
    </p:spTree>
    <p:extLst>
      <p:ext uri="{BB962C8B-B14F-4D97-AF65-F5344CB8AC3E}">
        <p14:creationId xmlns:p14="http://schemas.microsoft.com/office/powerpoint/2010/main" val="157586491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201</TotalTime>
  <Words>1316</Words>
  <Application>Microsoft Office PowerPoint</Application>
  <PresentationFormat>On-screen Show (4:3)</PresentationFormat>
  <Paragraphs>155</Paragraphs>
  <Slides>27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27</vt:i4>
      </vt:variant>
    </vt:vector>
  </HeadingPairs>
  <TitlesOfParts>
    <vt:vector size="35" baseType="lpstr">
      <vt:lpstr>Arial</vt:lpstr>
      <vt:lpstr>Calibri</vt:lpstr>
      <vt:lpstr>Century Gothic</vt:lpstr>
      <vt:lpstr>Comic Sans MS</vt:lpstr>
      <vt:lpstr>Constantia</vt:lpstr>
      <vt:lpstr>Symbol</vt:lpstr>
      <vt:lpstr>Wingdings 2</vt:lpstr>
      <vt:lpstr>Flow</vt:lpstr>
      <vt:lpstr>Phonics and Reading Meeting for Parents</vt:lpstr>
      <vt:lpstr>What is phonics?</vt:lpstr>
      <vt:lpstr>Letters and Sounds</vt:lpstr>
      <vt:lpstr>Terminology</vt:lpstr>
      <vt:lpstr>Phase 1  This should be covered when the children are at Nursery</vt:lpstr>
      <vt:lpstr>Phase 2 This is taught in Foundation Stage</vt:lpstr>
      <vt:lpstr>Phase 3 This is taught in Foundation Stage</vt:lpstr>
      <vt:lpstr>Phase 4 this is taught in Foundation Stage and Year 1</vt:lpstr>
      <vt:lpstr>Phase 5 Taught in year 1</vt:lpstr>
      <vt:lpstr>Phase 6  Taught throughout year 2</vt:lpstr>
      <vt:lpstr>Blending Building words from phonemes to read</vt:lpstr>
      <vt:lpstr>Blending Building words from phonemes to read</vt:lpstr>
      <vt:lpstr>Segmenting Breaking down words for spelling</vt:lpstr>
      <vt:lpstr>Segmenting Breaking down words for spelling</vt:lpstr>
      <vt:lpstr>Fingerspelling </vt:lpstr>
      <vt:lpstr>What does a phonics lesson look like?</vt:lpstr>
      <vt:lpstr>Supporting with phonics at home </vt:lpstr>
      <vt:lpstr>Reading Memories</vt:lpstr>
      <vt:lpstr>Reading is challenging</vt:lpstr>
      <vt:lpstr>Reading in school</vt:lpstr>
      <vt:lpstr>Reading at home</vt:lpstr>
      <vt:lpstr>Strategies to use with your child at home</vt:lpstr>
      <vt:lpstr>Strategies contd…</vt:lpstr>
      <vt:lpstr>Hearing your child read</vt:lpstr>
      <vt:lpstr>Reading to your child</vt:lpstr>
      <vt:lpstr>Websites</vt:lpstr>
      <vt:lpstr>And finally…</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and Reading Meeting for Parents</dc:title>
  <dc:creator>Nicola Chinnery</dc:creator>
  <cp:lastModifiedBy>Colin Pickard</cp:lastModifiedBy>
  <cp:revision>18</cp:revision>
  <dcterms:created xsi:type="dcterms:W3CDTF">2018-10-05T14:12:47Z</dcterms:created>
  <dcterms:modified xsi:type="dcterms:W3CDTF">2019-10-29T16:26:42Z</dcterms:modified>
</cp:coreProperties>
</file>